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120" d="100"/>
          <a:sy n="120" d="100"/>
        </p:scale>
        <p:origin x="11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6DD35-9A62-4FCE-8C3C-3656BC80897A}" type="datetimeFigureOut">
              <a:rPr lang="ca-ES" smtClean="0"/>
              <a:t>22/04/2016</a:t>
            </a:fld>
            <a:endParaRPr lang="ca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35171F-E46B-4137-9F9F-2B4476032741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52058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35171F-E46B-4137-9F9F-2B4476032741}" type="slidenum">
              <a:rPr lang="ca-ES" smtClean="0"/>
              <a:t>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53294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45790E-C9CB-42DD-A214-FB48DB7D7D16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17402128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9DC79-E42B-4CAA-8175-43B7CDF838E4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4137698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B5ECBD-59AF-48D2-BB0D-87B926EAA67A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189502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170D9-7AF0-4236-8D77-780579A8983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2189263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53CF2-EEE0-4B20-BA9C-4F38810D85D7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3898025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59B1E1-B96C-4084-9E3A-EFEE8FCE3EAD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2445529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7589E7-6936-4BBC-9B39-303FF478F924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125527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10F503-9C5E-4AAE-8ED3-82F789EA74AC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2023669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0455F-42FE-41E4-8409-8D79DAD5020B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288257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9B72A-16F3-488C-B7DB-8EF32EEC4361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1548782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a-ES" noProof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DE555-DD95-4F0C-AC83-BC306D200135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  <p:extLst>
      <p:ext uri="{BB962C8B-B14F-4D97-AF65-F5344CB8AC3E}">
        <p14:creationId xmlns:p14="http://schemas.microsoft.com/office/powerpoint/2010/main" val="1693150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título del patrón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ca-ES"/>
              <a:t>Haga clic para modificar el estilo de texto del patrón</a:t>
            </a:r>
          </a:p>
          <a:p>
            <a:pPr lvl="1"/>
            <a:r>
              <a:rPr lang="es-ES" altLang="ca-ES"/>
              <a:t>Segundo nivel</a:t>
            </a:r>
          </a:p>
          <a:p>
            <a:pPr lvl="2"/>
            <a:r>
              <a:rPr lang="es-ES" altLang="ca-ES"/>
              <a:t>Tercer nivel</a:t>
            </a:r>
          </a:p>
          <a:p>
            <a:pPr lvl="3"/>
            <a:r>
              <a:rPr lang="es-ES" altLang="ca-ES"/>
              <a:t>Cuarto nivel</a:t>
            </a:r>
          </a:p>
          <a:p>
            <a:pPr lvl="4"/>
            <a:r>
              <a:rPr lang="es-ES" altLang="ca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s-ES" altLang="ca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BD16675A-7E9A-4300-B800-8F595A4CBAC9}" type="slidenum">
              <a:rPr lang="es-ES" altLang="ca-ES"/>
              <a:pPr>
                <a:defRPr/>
              </a:pPr>
              <a:t>‹Nº›</a:t>
            </a:fld>
            <a:endParaRPr lang="es-ES" alt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SILVIA\MAC\Porta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CuadroTexto 1"/>
          <p:cNvSpPr txBox="1">
            <a:spLocks noChangeArrowheads="1"/>
          </p:cNvSpPr>
          <p:nvPr/>
        </p:nvSpPr>
        <p:spPr bwMode="auto">
          <a:xfrm>
            <a:off x="1144588" y="836613"/>
            <a:ext cx="6854825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2400" b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b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b="1"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 	        UNE_EN ISO 16283-1 </a:t>
            </a:r>
            <a:endParaRPr lang="ca-ES" altLang="ca-ES" sz="2400" b="1">
              <a:latin typeface="Adobe Fan Heiti Std B" panose="020B0700000000000000" pitchFamily="34" charset="-128"/>
              <a:ea typeface="Adobe Fan Heiti Std B" panose="020B0700000000000000" pitchFamily="34" charset="-128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s-ES" altLang="ca-ES" sz="2400"/>
          </a:p>
          <a:p>
            <a:pPr>
              <a:spcBef>
                <a:spcPct val="0"/>
              </a:spcBef>
              <a:buFontTx/>
              <a:buNone/>
            </a:pPr>
            <a:r>
              <a:rPr lang="es-ES" altLang="ca-ES" sz="240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s-ES" altLang="ca-ES" sz="2400" b="1">
                <a:latin typeface="Arial" panose="020B0604020202020204" pitchFamily="34" charset="0"/>
                <a:ea typeface="Adobe Kaiti Std R" panose="02020400000000000000" pitchFamily="18" charset="-128"/>
                <a:cs typeface="Arial" panose="020B0604020202020204" pitchFamily="34" charset="0"/>
              </a:rPr>
              <a:t>Moderador</a:t>
            </a:r>
            <a:r>
              <a:rPr lang="es-ES" altLang="ca-ES" sz="2400">
                <a:latin typeface="Arial" panose="020B0604020202020204" pitchFamily="34" charset="0"/>
                <a:ea typeface="Adobe Kaiti Std R" panose="02020400000000000000" pitchFamily="18" charset="-128"/>
                <a:cs typeface="Arial" panose="020B0604020202020204" pitchFamily="34" charset="0"/>
              </a:rPr>
              <a:t>: Sergi Soler Rocasalbas</a:t>
            </a:r>
          </a:p>
        </p:txBody>
      </p:sp>
      <p:grpSp>
        <p:nvGrpSpPr>
          <p:cNvPr id="2052" name="Grupo 1"/>
          <p:cNvGrpSpPr>
            <a:grpSpLocks/>
          </p:cNvGrpSpPr>
          <p:nvPr/>
        </p:nvGrpSpPr>
        <p:grpSpPr bwMode="auto">
          <a:xfrm>
            <a:off x="3546475" y="3716338"/>
            <a:ext cx="2051050" cy="1665287"/>
            <a:chOff x="3797621" y="2652712"/>
            <a:chExt cx="2052165" cy="1664027"/>
          </a:xfrm>
        </p:grpSpPr>
        <p:pic>
          <p:nvPicPr>
            <p:cNvPr id="2053" name="Imagen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51274" y="2652712"/>
              <a:ext cx="1944861" cy="12773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4" name="CuadroTexto 2"/>
            <p:cNvSpPr txBox="1">
              <a:spLocks noChangeArrowheads="1"/>
            </p:cNvSpPr>
            <p:nvPr/>
          </p:nvSpPr>
          <p:spPr bwMode="auto">
            <a:xfrm>
              <a:off x="3797621" y="3916629"/>
              <a:ext cx="20521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s-ES" altLang="ca-ES" sz="2000" u="sng">
                  <a:latin typeface="Montserrat" panose="02000505000000020004" pitchFamily="2" charset="0"/>
                  <a:ea typeface="Arial Unicode MS" panose="020B0604020202020204" pitchFamily="34" charset="-128"/>
                  <a:cs typeface="Arial Unicode MS" panose="020B0604020202020204" pitchFamily="34" charset="-128"/>
                </a:rPr>
                <a:t>àurea acústica</a:t>
              </a:r>
              <a:endParaRPr lang="ca-ES" altLang="ca-ES" sz="2000" u="sng">
                <a:latin typeface="Montserrat" panose="02000505000000020004" pitchFamily="2" charset="0"/>
                <a:ea typeface="Arial Unicode MS" panose="020B0604020202020204" pitchFamily="34" charset="-128"/>
                <a:cs typeface="Arial Unicode MS" panose="020B0604020202020204" pitchFamily="34" charset="-128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en el procediment de Baixa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Freq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    - Repetició de la mesura de la sala gran a la petita 5 cops amb cada ISO -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500" y="3046413"/>
            <a:ext cx="4530004" cy="351438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6" y="3046412"/>
            <a:ext cx="4521104" cy="351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203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en el procediment de Baixa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Freq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defRPr/>
            </a:pP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    - Mitjanes de les mesures de la sala gran a la petita per cada ISO -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780928"/>
            <a:ext cx="5162828" cy="4013218"/>
          </a:xfrm>
          <a:prstGeom prst="rect">
            <a:avLst/>
          </a:prstGeom>
        </p:spPr>
      </p:pic>
      <p:sp>
        <p:nvSpPr>
          <p:cNvPr id="8" name="Elipse 7"/>
          <p:cNvSpPr/>
          <p:nvPr/>
        </p:nvSpPr>
        <p:spPr bwMode="auto">
          <a:xfrm rot="2720991">
            <a:off x="2387380" y="5219648"/>
            <a:ext cx="793607" cy="1032345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ca-ES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Elipse 8"/>
          <p:cNvSpPr/>
          <p:nvPr/>
        </p:nvSpPr>
        <p:spPr bwMode="auto">
          <a:xfrm rot="3261050">
            <a:off x="3359797" y="4688780"/>
            <a:ext cx="643652" cy="1080310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ca-ES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26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07504" y="4437112"/>
            <a:ext cx="8856984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sobre els índexs globals</a:t>
            </a:r>
          </a:p>
          <a:p>
            <a:pPr>
              <a:spcBef>
                <a:spcPts val="1200"/>
              </a:spcBef>
              <a:defRPr/>
            </a:pP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    - Repetició de la mesura de la sala gran a la petita 5 cops amb cada ISO -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39" y="4738866"/>
            <a:ext cx="8487811" cy="1624682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39" y="2924944"/>
            <a:ext cx="8501117" cy="162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528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sobre els índexs globals</a:t>
            </a:r>
            <a:endParaRPr lang="ca-ES" altLang="ca-ES" sz="1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defRPr/>
            </a:pPr>
            <a:r>
              <a:rPr lang="ca-ES" altLang="ca-ES" sz="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    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La repetibilitat (r) </a:t>
            </a:r>
            <a:r>
              <a:rPr lang="ca-ES" altLang="ca-ES" sz="1600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no ha millorat </a:t>
            </a: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en la ISO 16283-1 respecte la ISO 140-4.</a:t>
            </a:r>
          </a:p>
          <a:p>
            <a:pPr marL="285750" indent="-285750">
              <a:spcBef>
                <a:spcPts val="1200"/>
              </a:spcBef>
              <a:buFont typeface="Wingdings" panose="05000000000000000000" pitchFamily="2" charset="2"/>
              <a:buChar char="Ø"/>
              <a:defRPr/>
            </a:pP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Els índexs globals resultats tendeixen a ser </a:t>
            </a:r>
            <a:r>
              <a:rPr lang="ca-ES" altLang="ca-ES" sz="1600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 1 a 4 dB més baixos</a:t>
            </a: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, sobretot els que estenen a baixa freqüència </a:t>
            </a:r>
            <a:r>
              <a:rPr lang="ca-ES" altLang="ca-ES" sz="14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(&lt;100Hz) i enfront a soroll de tràfic (</a:t>
            </a:r>
            <a:r>
              <a:rPr lang="ca-ES" altLang="ca-ES" sz="14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</a:t>
            </a:r>
            <a:r>
              <a:rPr lang="ca-ES" altLang="ca-ES" sz="1400" baseline="-25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tr</a:t>
            </a:r>
            <a:r>
              <a:rPr lang="ca-ES" altLang="ca-ES" sz="14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)</a:t>
            </a:r>
            <a:r>
              <a:rPr lang="ca-ES" altLang="ca-ES" sz="16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defRPr/>
            </a:pPr>
            <a:endParaRPr lang="ca-ES" altLang="ca-ES" sz="16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56491"/>
            <a:ext cx="8751646" cy="524294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657" y="4553812"/>
            <a:ext cx="4147356" cy="209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17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36317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Altres qüestions remarcables:</a:t>
            </a:r>
          </a:p>
          <a:p>
            <a:pPr>
              <a:defRPr/>
            </a:pP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 nivell jurídic com interpretem la substitució de la ISO 140-4 si hi ha ordenances i lleis que es refereixen a ella sense dir 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“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o norma que la substitueixi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”</a:t>
            </a: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... ?</a:t>
            </a:r>
          </a:p>
          <a:p>
            <a:pPr>
              <a:spcBef>
                <a:spcPts val="0"/>
              </a:spcBef>
              <a:defRPr/>
            </a:pP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    Entenem que tot passa a ISO 16283-1 ?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Cal revisar les exigències en termes d’aïllament pel fet que els resultats tendiran a donar valors més baixos amb la ISO 16283-1?</a:t>
            </a:r>
          </a:p>
          <a:p>
            <a:pPr marL="342900" indent="-342900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Com pressupostar una mesura ISO 16283-1 si no sabem si haurem d'estendre a baixa freqüència o no ?</a:t>
            </a:r>
          </a:p>
          <a:p>
            <a:pPr>
              <a:spcBef>
                <a:spcPts val="1200"/>
              </a:spcBef>
              <a:defRPr/>
            </a:pPr>
            <a:endParaRPr lang="ca-ES" altLang="ca-ES" sz="16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7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40306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Introducció:</a:t>
            </a: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Presentació dels ponents</a:t>
            </a: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Estructuració i temps</a:t>
            </a: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1200150" lvl="2" indent="-285750">
              <a:buFont typeface="Arial" panose="020B0604020202020204" pitchFamily="34" charset="0"/>
              <a:buChar char="•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Introducció……………………….…...       15 min</a:t>
            </a:r>
          </a:p>
          <a:p>
            <a:pPr marL="1200150" lvl="2" indent="-285750">
              <a:buFont typeface="Arial" panose="020B0604020202020204" pitchFamily="34" charset="0"/>
              <a:buChar char="•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Aportacions dels ponents………..… 4 x 5-7 min</a:t>
            </a:r>
          </a:p>
          <a:p>
            <a:pPr marL="1200150" lvl="2" indent="-285750">
              <a:buFont typeface="Arial" panose="020B0604020202020204" pitchFamily="34" charset="0"/>
              <a:buChar char="•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Debat / Taula rodona amb la sala ...   10-15 min  </a:t>
            </a: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Objectius i abast del repte</a:t>
            </a:r>
          </a:p>
          <a:p>
            <a:pPr marL="285750" indent="-285750">
              <a:buFontTx/>
              <a:buChar char="-"/>
              <a:defRPr/>
            </a:pPr>
            <a:endParaRPr lang="ca-ES" altLang="ca-ES" sz="18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3076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4606925"/>
            <a:ext cx="746125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2986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conceptual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</a:t>
            </a:r>
          </a:p>
          <a:p>
            <a:pPr>
              <a:defRPr/>
            </a:pP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Permet mesurar amb camps sonor no difosos.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Permet mètodes d’escombrat manual amb l’objectiu de accelerar el procés de mesura.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Inclou directius per casos especials (abans ISO140-14).</a:t>
            </a:r>
          </a:p>
          <a:p>
            <a:pPr marL="285750" indent="-285750">
              <a:buFontTx/>
              <a:buChar char="-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4100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4221163"/>
            <a:ext cx="1706563" cy="227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49545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 mesurament -</a:t>
            </a: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Desapareix la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</a:t>
            </a:r>
            <a:r>
              <a:rPr lang="ca-ES" altLang="ca-ES" sz="2000" baseline="-25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, queda D,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</a:t>
            </a:r>
            <a:r>
              <a:rPr lang="ca-ES" altLang="ca-ES" sz="2000" baseline="-25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nT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i R’.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Ja no permet mesurar en octaves, només 1/3 d’Oct.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Instrumentació Classe 1, comprovació inicial i final &lt;0’5dB, calibratge del calibrador cada any i verificació del sonòmetre cada 2 anys + Verificació de la resposta a incidència aleatòria del micròfon.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Dos procediments de mesura:</a:t>
            </a:r>
          </a:p>
          <a:p>
            <a:pPr marL="1714500" lvl="3" indent="-342900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Procediment per defecte</a:t>
            </a:r>
          </a:p>
          <a:p>
            <a:pPr marL="1714500" lvl="3" indent="-342900">
              <a:spcBef>
                <a:spcPts val="12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Procediment de baixa freqüència                             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(quant  10m</a:t>
            </a:r>
            <a:r>
              <a:rPr lang="ca-ES" altLang="ca-ES" sz="18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 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&lt; V &lt;25m</a:t>
            </a:r>
            <a:r>
              <a:rPr lang="ca-ES" altLang="ca-ES" sz="18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    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i  per   f &lt; 100Hz )</a:t>
            </a:r>
          </a:p>
          <a:p>
            <a:pPr marL="285750" indent="-285750">
              <a:buFontTx/>
              <a:buChar char="-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norsonic.com/filestore/Products_photo/Various_products/Nor265.jpg?size=470x1200&amp;quality=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6000" y="3583074"/>
            <a:ext cx="1694970" cy="1669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414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 mesurament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5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Fa mesurar les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</a:t>
            </a:r>
            <a:r>
              <a:rPr lang="ca-ES" altLang="ca-ES" sz="2000" baseline="-25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nT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/R’ de cada posició de font i després fer la mitjana energètica dels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</a:t>
            </a:r>
            <a:r>
              <a:rPr lang="ca-ES" altLang="ca-ES" sz="2000" baseline="-25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nT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/R’.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 startAt="5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L’espectre generat pot presentar diferències de fins a 8dB entre bandes adjacents (&gt;100Hz) i contempla l’ús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d’eq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 gràfic.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 startAt="5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Mètodes de mesura acceptats:</a:t>
            </a:r>
          </a:p>
          <a:p>
            <a:pPr marL="1828800" lvl="3" indent="-457200">
              <a:spcBef>
                <a:spcPts val="6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Posicions de micròfon fixes</a:t>
            </a:r>
          </a:p>
          <a:p>
            <a:pPr marL="1828800" lvl="3" indent="-457200">
              <a:spcBef>
                <a:spcPts val="6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Micròfon de moviment continu mecanitzat</a:t>
            </a:r>
          </a:p>
          <a:p>
            <a:pPr marL="1828800" lvl="3" indent="-457200">
              <a:spcBef>
                <a:spcPts val="6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Micròfon d’escombrat manual</a:t>
            </a:r>
          </a:p>
          <a:p>
            <a:pPr marL="285750" indent="-285750">
              <a:buFontTx/>
              <a:buChar char="-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6148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5127625"/>
            <a:ext cx="10080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8"/>
          <a:stretch>
            <a:fillRect/>
          </a:stretch>
        </p:blipFill>
        <p:spPr bwMode="auto">
          <a:xfrm>
            <a:off x="3365500" y="5130800"/>
            <a:ext cx="108267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Imagen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013325"/>
            <a:ext cx="1260475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Imagen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14"/>
          <a:stretch>
            <a:fillRect/>
          </a:stretch>
        </p:blipFill>
        <p:spPr bwMode="auto">
          <a:xfrm>
            <a:off x="5867400" y="5013325"/>
            <a:ext cx="846138" cy="148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53863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 mesurament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8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No permet posicions de micròfon en un mateix pla respecte els límits del recinte +  no reticulars.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 startAt="8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Compte amb els sorolls del tècnic en escombrats manuals...!</a:t>
            </a:r>
          </a:p>
          <a:p>
            <a:pPr marL="457200" indent="-457200">
              <a:spcBef>
                <a:spcPts val="1200"/>
              </a:spcBef>
              <a:buFont typeface="+mj-lt"/>
              <a:buAutoNum type="arabicPeriod" startAt="8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Procediment de baixa freqüència:</a:t>
            </a:r>
          </a:p>
          <a:p>
            <a:pPr marL="1828800" lvl="3" indent="-45720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Punts de mesura a cantonades  </a:t>
            </a: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(0’3 &lt; d &lt; 0’4m)</a:t>
            </a:r>
          </a:p>
          <a:p>
            <a:pPr marL="1828800" lvl="3" indent="-45720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endParaRPr lang="ca-ES" altLang="ca-ES" sz="18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1828800" lvl="3" indent="-45720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endParaRPr lang="ca-ES" altLang="ca-ES" sz="18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lvl="3">
              <a:spcBef>
                <a:spcPts val="600"/>
              </a:spcBef>
              <a:defRPr/>
            </a:pPr>
            <a:endParaRPr lang="ca-ES" altLang="ca-ES" sz="18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1828800" lvl="3" indent="-45720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Mitjana energètica ponderada amb els resultats del procediment per defecte.</a:t>
            </a:r>
          </a:p>
          <a:p>
            <a:pPr marL="1828800" lvl="3" indent="-457200">
              <a:spcBef>
                <a:spcPts val="600"/>
              </a:spcBef>
              <a:buFont typeface="Wingdings" panose="05000000000000000000" pitchFamily="2" charset="2"/>
              <a:buChar char="§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TR de la Octava de 63Hz  </a:t>
            </a:r>
            <a:r>
              <a:rPr lang="ca-ES" altLang="ca-ES" sz="18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(B·T &lt; 5)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 startAt="8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1" t="18666" r="18886" b="32801"/>
          <a:stretch/>
        </p:blipFill>
        <p:spPr bwMode="auto">
          <a:xfrm>
            <a:off x="2051720" y="3835247"/>
            <a:ext cx="1368153" cy="1111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http://www.silcom.com/~aludwig/images/spatial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2" r="225" b="53067"/>
          <a:stretch/>
        </p:blipFill>
        <p:spPr bwMode="auto">
          <a:xfrm>
            <a:off x="3718393" y="3921826"/>
            <a:ext cx="2448272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http://www.silcom.com/~aludwig/images/spatial.gif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4" t="45864"/>
          <a:stretch/>
        </p:blipFill>
        <p:spPr bwMode="auto">
          <a:xfrm>
            <a:off x="6228184" y="3861048"/>
            <a:ext cx="2456612" cy="913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ángulo 1"/>
          <p:cNvSpPr>
            <a:spLocks noChangeArrowheads="1"/>
          </p:cNvSpPr>
          <p:nvPr/>
        </p:nvSpPr>
        <p:spPr bwMode="auto">
          <a:xfrm>
            <a:off x="539750" y="404813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1600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Dependència clara del volum de cada recinte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pic>
        <p:nvPicPr>
          <p:cNvPr id="8196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560638"/>
            <a:ext cx="1800225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3576638"/>
            <a:ext cx="1800225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Imagen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4676775"/>
            <a:ext cx="180022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Imagen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138" y="5734050"/>
            <a:ext cx="1800225" cy="97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Imagen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409825"/>
            <a:ext cx="5430838" cy="426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CuadroTexto 1"/>
              <p:cNvSpPr txBox="1"/>
              <p:nvPr/>
            </p:nvSpPr>
            <p:spPr>
              <a:xfrm>
                <a:off x="6013147" y="5189521"/>
                <a:ext cx="2664669" cy="48404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𝑛𝑇</m:t>
                          </m:r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s-ES" sz="1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s-ES" sz="1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  <m:sub>
                          <m:r>
                            <a:rPr lang="es-ES" sz="1400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</m:sSub>
                      <m:r>
                        <a:rPr lang="es-ES" sz="1400" b="0" i="1" smtClean="0">
                          <a:latin typeface="Cambria Math" panose="02040503050406030204" pitchFamily="18" charset="0"/>
                        </a:rPr>
                        <m:t>+10·</m:t>
                      </m:r>
                      <m:r>
                        <a:rPr lang="es-ES" sz="1400" b="0" i="1" smtClean="0">
                          <a:latin typeface="Cambria Math" panose="02040503050406030204" pitchFamily="18" charset="0"/>
                        </a:rPr>
                        <m:t>𝑙𝑜𝑔</m:t>
                      </m:r>
                      <m:d>
                        <m:dPr>
                          <m:ctrlPr>
                            <a:rPr lang="es-ES" sz="1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p>
                                    <m:sSupPr>
                                      <m:ctrlPr>
                                        <a:rPr lang="es-ES" sz="1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s-ES" sz="1400" b="0" i="1" smtClean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e>
                                    <m:sup>
                                      <m:r>
                                        <a:rPr lang="es-ES" sz="1400" b="0" i="1" smtClean="0">
                                          <a:latin typeface="Cambria Math" panose="02040503050406030204" pitchFamily="18" charset="0"/>
                                        </a:rPr>
                                        <m:t>′</m:t>
                                      </m:r>
                                    </m:sup>
                                  </m:sSup>
                                  <m: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  <m:t>32·</m:t>
                                  </m:r>
                                  <m: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  <m:t>𝑉</m:t>
                                  </m:r>
                                </m:e>
                                <m:sub>
                                  <m: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s-ES" sz="1400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ca-ES" sz="1400" dirty="0"/>
              </a:p>
            </p:txBody>
          </p:sp>
        </mc:Choice>
        <mc:Fallback>
          <p:sp>
            <p:nvSpPr>
              <p:cNvPr id="2" name="CuadroTexto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3147" y="5189521"/>
                <a:ext cx="2664669" cy="484043"/>
              </a:xfrm>
              <a:prstGeom prst="rect">
                <a:avLst/>
              </a:prstGeom>
              <a:blipFill>
                <a:blip r:embed="rId8"/>
                <a:stretch>
                  <a:fillRect l="-457" b="-125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Conector recto 4"/>
          <p:cNvCxnSpPr/>
          <p:nvPr/>
        </p:nvCxnSpPr>
        <p:spPr>
          <a:xfrm>
            <a:off x="5868144" y="4437112"/>
            <a:ext cx="0" cy="1512168"/>
          </a:xfrm>
          <a:prstGeom prst="line">
            <a:avLst/>
          </a:prstGeom>
          <a:ln w="2222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de flecha 6"/>
          <p:cNvCxnSpPr/>
          <p:nvPr/>
        </p:nvCxnSpPr>
        <p:spPr>
          <a:xfrm>
            <a:off x="6011812" y="5085184"/>
            <a:ext cx="892224" cy="0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cto de flecha 13"/>
          <p:cNvCxnSpPr/>
          <p:nvPr/>
        </p:nvCxnSpPr>
        <p:spPr>
          <a:xfrm>
            <a:off x="4762996" y="4725144"/>
            <a:ext cx="892224" cy="0"/>
          </a:xfrm>
          <a:prstGeom prst="straightConnector1">
            <a:avLst/>
          </a:prstGeom>
          <a:ln w="12700">
            <a:solidFill>
              <a:srgbClr val="C000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uadroTexto 7"/>
          <p:cNvSpPr txBox="1"/>
          <p:nvPr/>
        </p:nvSpPr>
        <p:spPr>
          <a:xfrm>
            <a:off x="4593559" y="5333135"/>
            <a:ext cx="11622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400" i="1" dirty="0"/>
              <a:t>Modes propis</a:t>
            </a:r>
          </a:p>
        </p:txBody>
      </p:sp>
      <p:sp>
        <p:nvSpPr>
          <p:cNvPr id="16" name="CuadroTexto 15"/>
          <p:cNvSpPr txBox="1"/>
          <p:nvPr/>
        </p:nvSpPr>
        <p:spPr>
          <a:xfrm>
            <a:off x="4441832" y="5640912"/>
            <a:ext cx="13933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400" b="1" dirty="0">
                <a:solidFill>
                  <a:srgbClr val="FF0000"/>
                </a:solidFill>
              </a:rPr>
              <a:t>140-4 &gt; 16283-1</a:t>
            </a:r>
          </a:p>
        </p:txBody>
      </p:sp>
      <p:sp>
        <p:nvSpPr>
          <p:cNvPr id="17" name="CuadroTexto 16"/>
          <p:cNvSpPr txBox="1"/>
          <p:nvPr/>
        </p:nvSpPr>
        <p:spPr>
          <a:xfrm>
            <a:off x="5980489" y="5624011"/>
            <a:ext cx="22685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400" b="1" dirty="0">
                <a:solidFill>
                  <a:srgbClr val="FF0000"/>
                </a:solidFill>
              </a:rPr>
              <a:t>Petit a Gran &gt; Gran a Petit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467545" y="292494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ca-ES" sz="1600" b="1" baseline="30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</a:rPr>
              <a:t>er</a:t>
            </a:r>
            <a:r>
              <a:rPr lang="ca-ES" sz="1600" b="1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</a:rPr>
              <a:t> escenari de proves: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552" y="404664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37394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en el procediment de Baixa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Freq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</a:t>
            </a:r>
          </a:p>
          <a:p>
            <a:pPr marL="342900" indent="-342900">
              <a:spcBef>
                <a:spcPts val="1200"/>
              </a:spcBef>
              <a:buFont typeface="+mj-lt"/>
              <a:buAutoNum type="arabicPeriod" startAt="2"/>
              <a:defRPr/>
            </a:pPr>
            <a:endParaRPr lang="ca-ES" altLang="ca-ES" sz="18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Només recinte </a:t>
            </a:r>
            <a:r>
              <a:rPr lang="ca-ES" altLang="ca-ES" sz="1600" i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receptor 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 &lt;25m</a:t>
            </a:r>
            <a:r>
              <a:rPr lang="ca-ES" altLang="ca-ES" sz="16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600"/>
              </a:spcBef>
              <a:defRPr/>
            </a:pPr>
            <a:endParaRPr lang="ca-ES" altLang="ca-ES" sz="1800" i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Només recinte </a:t>
            </a:r>
            <a:r>
              <a:rPr lang="ca-ES" altLang="ca-ES" sz="1600" i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emissor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 de &lt;25m</a:t>
            </a:r>
            <a:r>
              <a:rPr lang="ca-ES" altLang="ca-ES" sz="16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600"/>
              </a:spcBef>
              <a:defRPr/>
            </a:pPr>
            <a:endParaRPr lang="ca-ES" altLang="ca-ES" sz="1800" i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defRPr/>
            </a:pP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Recinte </a:t>
            </a:r>
            <a:r>
              <a:rPr lang="ca-ES" altLang="ca-ES" sz="1600" i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emissor i receptor </a:t>
            </a:r>
            <a:r>
              <a:rPr lang="ca-ES" altLang="ca-ES" sz="16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de &lt;25m</a:t>
            </a:r>
            <a:r>
              <a:rPr lang="ca-ES" altLang="ca-ES" sz="16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</a:t>
            </a:r>
            <a:r>
              <a:rPr lang="ca-ES" altLang="ca-ES" sz="18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</a:t>
            </a:r>
          </a:p>
          <a:p>
            <a:pPr>
              <a:spcBef>
                <a:spcPts val="1200"/>
              </a:spcBef>
              <a:defRPr/>
            </a:pPr>
            <a:endParaRPr lang="ca-ES" altLang="ca-ES" sz="1800" i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CuadroTexto 5"/>
              <p:cNvSpPr txBox="1"/>
              <p:nvPr/>
            </p:nvSpPr>
            <p:spPr>
              <a:xfrm>
                <a:off x="4272901" y="3187512"/>
                <a:ext cx="4248472" cy="524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𝑛𝑇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&lt;100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𝐻𝑧</m:t>
                          </m:r>
                        </m:sub>
                      </m:sSub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↑ 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↑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− 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+10·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𝑙𝑜𝑔</m:t>
                      </m:r>
                      <m:d>
                        <m:d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s-ES" sz="1800" b="0" i="1" baseline="-25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a-ES" sz="1400" dirty="0"/>
              </a:p>
            </p:txBody>
          </p:sp>
        </mc:Choice>
        <mc:Fallback>
          <p:sp>
            <p:nvSpPr>
              <p:cNvPr id="6" name="CuadroTexto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72901" y="3187512"/>
                <a:ext cx="4248472" cy="52443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CuadroTexto 6"/>
              <p:cNvSpPr txBox="1"/>
              <p:nvPr/>
            </p:nvSpPr>
            <p:spPr>
              <a:xfrm>
                <a:off x="4370905" y="2554012"/>
                <a:ext cx="4089527" cy="524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𝑛𝑇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&lt;100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𝐻𝑧</m:t>
                          </m:r>
                        </m:sub>
                      </m:sSub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↓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 =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↑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+10·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𝑙𝑜𝑔</m:t>
                      </m:r>
                      <m:d>
                        <m:d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s-ES" sz="1800" b="0" i="1" baseline="-25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a-ES" sz="1400" dirty="0"/>
              </a:p>
            </p:txBody>
          </p:sp>
        </mc:Choice>
        <mc:Fallback>
          <p:sp>
            <p:nvSpPr>
              <p:cNvPr id="7" name="CuadroTexto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0905" y="2554012"/>
                <a:ext cx="4089527" cy="52443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CuadroTexto 7"/>
              <p:cNvSpPr txBox="1"/>
              <p:nvPr/>
            </p:nvSpPr>
            <p:spPr>
              <a:xfrm>
                <a:off x="4499992" y="3912673"/>
                <a:ext cx="4248472" cy="52443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𝑛𝑇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&lt;100</m:t>
                          </m:r>
                          <m:r>
                            <a:rPr lang="es-ES" sz="1800" b="0" i="1" smtClean="0">
                              <a:latin typeface="Cambria Math" panose="02040503050406030204" pitchFamily="18" charset="0"/>
                            </a:rPr>
                            <m:t>𝐻𝑧</m:t>
                          </m:r>
                        </m:sub>
                      </m:sSub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?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↑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s-ES" sz="1800" b="0" i="1" baseline="-25000" smtClean="0"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s-ES" sz="18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↑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+10·</m:t>
                      </m:r>
                      <m:r>
                        <a:rPr lang="es-ES" sz="1800" b="0" i="1" smtClean="0">
                          <a:latin typeface="Cambria Math" panose="02040503050406030204" pitchFamily="18" charset="0"/>
                        </a:rPr>
                        <m:t>𝑙𝑜𝑔</m:t>
                      </m:r>
                      <m:d>
                        <m:dPr>
                          <m:ctrlPr>
                            <a:rPr lang="es-ES" sz="1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  <m:r>
                                <a:rPr lang="es-ES" sz="1800" b="0" i="1" baseline="-2500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e>
                                <m:sup>
                                  <m:r>
                                    <a:rPr lang="es-ES" sz="1800" b="0" i="1" smtClean="0">
                                      <a:latin typeface="Cambria Math" panose="02040503050406030204" pitchFamily="18" charset="0"/>
                                    </a:rPr>
                                    <m:t>′</m:t>
                                  </m:r>
                                </m:sup>
                              </m:sSup>
                              <m:r>
                                <a:rPr lang="es-ES" sz="1800" b="0" i="1" smtClean="0">
                                  <a:latin typeface="Cambria Math" panose="02040503050406030204" pitchFamily="18" charset="0"/>
                                </a:rPr>
                                <m:t>5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ca-ES" sz="1400" dirty="0"/>
              </a:p>
            </p:txBody>
          </p:sp>
        </mc:Choice>
        <mc:Fallback>
          <p:sp>
            <p:nvSpPr>
              <p:cNvPr id="8" name="CuadroTexto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3912673"/>
                <a:ext cx="4248472" cy="5244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CuadroTexto 1"/>
          <p:cNvSpPr txBox="1"/>
          <p:nvPr/>
        </p:nvSpPr>
        <p:spPr>
          <a:xfrm>
            <a:off x="2732133" y="5093168"/>
            <a:ext cx="3888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sz="1800" dirty="0">
                <a:latin typeface="Arial" panose="020B0604020202020204" pitchFamily="34" charset="0"/>
                <a:cs typeface="Arial" panose="020B0604020202020204" pitchFamily="34" charset="0"/>
              </a:rPr>
              <a:t>En llicències d’activitats el primer cas és el més comú.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ca-E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ca-ES" sz="1800" dirty="0">
                <a:latin typeface="Arial" panose="020B0604020202020204" pitchFamily="34" charset="0"/>
                <a:cs typeface="Arial" panose="020B0604020202020204" pitchFamily="34" charset="0"/>
              </a:rPr>
              <a:t>En edificació es pot donar tot.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564904"/>
            <a:ext cx="4530299" cy="2925321"/>
          </a:xfrm>
          <a:prstGeom prst="rect">
            <a:avLst/>
          </a:prstGeom>
        </p:spPr>
      </p:pic>
      <p:sp>
        <p:nvSpPr>
          <p:cNvPr id="9218" name="Rectángulo 1"/>
          <p:cNvSpPr>
            <a:spLocks noChangeArrowheads="1"/>
          </p:cNvSpPr>
          <p:nvPr/>
        </p:nvSpPr>
        <p:spPr bwMode="auto">
          <a:xfrm>
            <a:off x="539552" y="404664"/>
            <a:ext cx="828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r-FR" altLang="ca-ES" sz="1600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REPTE 09.    </a:t>
            </a:r>
            <a:r>
              <a:rPr lang="fr-FR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De la UNE-EN </a:t>
            </a:r>
            <a:r>
              <a:rPr lang="ca-ES" altLang="ca-ES" sz="2000" b="1">
                <a:solidFill>
                  <a:srgbClr val="FF0000"/>
                </a:solidFill>
                <a:latin typeface="Adobe Fan Heiti Std B" panose="020B0700000000000000" pitchFamily="34" charset="-128"/>
                <a:ea typeface="Adobe Fan Heiti Std B" panose="020B0700000000000000" pitchFamily="34" charset="-128"/>
              </a:rPr>
              <a:t>ISO 140-4 a la UNE_EN ISO 16283-1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63600" y="1125538"/>
            <a:ext cx="7669213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Principals canvis a nivell </a:t>
            </a:r>
            <a:r>
              <a:rPr lang="ca-ES" altLang="ca-ES" sz="2000" b="1" u="sng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pràctic</a:t>
            </a:r>
            <a:r>
              <a:rPr lang="ca-ES" altLang="ca-ES" sz="2000" b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:   </a:t>
            </a:r>
            <a:r>
              <a:rPr lang="ca-ES" altLang="ca-ES" sz="2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- En quant als resultats -</a:t>
            </a:r>
            <a:endParaRPr lang="ca-ES" altLang="ca-ES" sz="2000" b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ca-ES" altLang="ca-ES" sz="2000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 startAt="2"/>
              <a:defRPr/>
            </a:pP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Afectació dels modes propis en el procediment de Baixa </a:t>
            </a:r>
            <a:r>
              <a:rPr lang="ca-ES" altLang="ca-ES" sz="2000" dirty="0" err="1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Freq</a:t>
            </a:r>
            <a:r>
              <a:rPr lang="ca-ES" altLang="ca-ES" sz="2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.</a:t>
            </a:r>
          </a:p>
          <a:p>
            <a:pPr>
              <a:spcBef>
                <a:spcPts val="1200"/>
              </a:spcBef>
              <a:defRPr/>
            </a:pPr>
            <a:endParaRPr lang="ca-ES" altLang="ca-ES" sz="1800" i="1" dirty="0">
              <a:latin typeface="Arial" panose="020B0604020202020204" pitchFamily="34" charset="0"/>
              <a:ea typeface="Adobe Fan Heiti Std B" panose="020B0700000000000000" pitchFamily="34" charset="-128"/>
              <a:cs typeface="Arial" panose="020B0604020202020204" pitchFamily="34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67545" y="292494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ca-ES" sz="1600" b="1" baseline="30000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</a:rPr>
              <a:t>on</a:t>
            </a:r>
            <a:r>
              <a:rPr lang="ca-ES" sz="1600" b="1" dirty="0">
                <a:solidFill>
                  <a:schemeClr val="bg1">
                    <a:lumMod val="50000"/>
                  </a:schemeClr>
                </a:solidFill>
                <a:latin typeface="GillSans" panose="020B0602020204020204" pitchFamily="34" charset="0"/>
              </a:rPr>
              <a:t> escenari de proves:</a:t>
            </a:r>
          </a:p>
        </p:txBody>
      </p:sp>
      <p:sp>
        <p:nvSpPr>
          <p:cNvPr id="12" name="Elipse 11"/>
          <p:cNvSpPr/>
          <p:nvPr/>
        </p:nvSpPr>
        <p:spPr bwMode="auto">
          <a:xfrm>
            <a:off x="4698206" y="3861048"/>
            <a:ext cx="593874" cy="1224136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ca-ES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Elipse 12"/>
          <p:cNvSpPr/>
          <p:nvPr/>
        </p:nvSpPr>
        <p:spPr bwMode="auto">
          <a:xfrm>
            <a:off x="5220072" y="3217331"/>
            <a:ext cx="1008112" cy="973476"/>
          </a:xfrm>
          <a:prstGeom prst="ellipse">
            <a:avLst/>
          </a:prstGeom>
          <a:noFill/>
          <a:ln w="19050">
            <a:solidFill>
              <a:srgbClr val="FF0000"/>
            </a:solidFill>
            <a:prstDash val="sysDash"/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49263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tabLst/>
            </a:pPr>
            <a:endParaRPr kumimoji="0" lang="ca-ES" sz="1600" b="1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4" name="Conector recto 13"/>
          <p:cNvCxnSpPr/>
          <p:nvPr/>
        </p:nvCxnSpPr>
        <p:spPr>
          <a:xfrm flipV="1">
            <a:off x="5220072" y="2924944"/>
            <a:ext cx="0" cy="2160240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Imagen 1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6223" y="2726923"/>
            <a:ext cx="1512168" cy="1134125"/>
          </a:xfrm>
          <a:prstGeom prst="rect">
            <a:avLst/>
          </a:prstGeom>
        </p:spPr>
      </p:pic>
      <p:sp>
        <p:nvSpPr>
          <p:cNvPr id="16" name="Arco 15"/>
          <p:cNvSpPr/>
          <p:nvPr/>
        </p:nvSpPr>
        <p:spPr>
          <a:xfrm rot="7057841">
            <a:off x="3120951" y="2458759"/>
            <a:ext cx="1008112" cy="2174479"/>
          </a:xfrm>
          <a:prstGeom prst="arc">
            <a:avLst>
              <a:gd name="adj1" fmla="val 18197052"/>
              <a:gd name="adj2" fmla="val 3411187"/>
            </a:avLst>
          </a:prstGeom>
          <a:ln w="12700">
            <a:solidFill>
              <a:schemeClr val="bg1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17" name="Imagen 1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6223" y="4408881"/>
            <a:ext cx="1633920" cy="850805"/>
          </a:xfrm>
          <a:prstGeom prst="rect">
            <a:avLst/>
          </a:prstGeom>
        </p:spPr>
      </p:pic>
      <p:sp>
        <p:nvSpPr>
          <p:cNvPr id="19" name="Arco 18"/>
          <p:cNvSpPr/>
          <p:nvPr/>
        </p:nvSpPr>
        <p:spPr>
          <a:xfrm rot="1093581">
            <a:off x="4219094" y="3776693"/>
            <a:ext cx="1871327" cy="2363744"/>
          </a:xfrm>
          <a:prstGeom prst="arc">
            <a:avLst>
              <a:gd name="adj1" fmla="val 18004211"/>
              <a:gd name="adj2" fmla="val 4402722"/>
            </a:avLst>
          </a:prstGeom>
          <a:ln w="12700">
            <a:solidFill>
              <a:srgbClr val="FF00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8" name="Rectángulo 17"/>
          <p:cNvSpPr/>
          <p:nvPr/>
        </p:nvSpPr>
        <p:spPr>
          <a:xfrm>
            <a:off x="2842909" y="5873712"/>
            <a:ext cx="2377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altLang="ca-ES" sz="14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No només hi ha afectació dels modes a &lt; 100Hz ...</a:t>
            </a:r>
            <a:endParaRPr lang="ca-ES" sz="1400" dirty="0"/>
          </a:p>
        </p:txBody>
      </p:sp>
      <p:sp>
        <p:nvSpPr>
          <p:cNvPr id="21" name="Rectángulo 20"/>
          <p:cNvSpPr/>
          <p:nvPr/>
        </p:nvSpPr>
        <p:spPr>
          <a:xfrm>
            <a:off x="3128902" y="3639100"/>
            <a:ext cx="6719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altLang="ca-ES" sz="1400" i="1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16 m</a:t>
            </a:r>
            <a:r>
              <a:rPr lang="ca-ES" altLang="ca-ES" sz="1400" i="1" baseline="30000" dirty="0">
                <a:latin typeface="Arial" panose="020B0604020202020204" pitchFamily="34" charset="0"/>
                <a:ea typeface="Adobe Fan Heiti Std B" panose="020B0700000000000000" pitchFamily="34" charset="-128"/>
                <a:cs typeface="Arial" panose="020B0604020202020204" pitchFamily="34" charset="0"/>
              </a:rPr>
              <a:t>3</a:t>
            </a:r>
            <a:endParaRPr lang="ca-ES" sz="1400" baseline="30000" dirty="0"/>
          </a:p>
        </p:txBody>
      </p:sp>
    </p:spTree>
    <p:extLst>
      <p:ext uri="{BB962C8B-B14F-4D97-AF65-F5344CB8AC3E}">
        <p14:creationId xmlns:p14="http://schemas.microsoft.com/office/powerpoint/2010/main" val="4280169574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iseño predeterminado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915</Words>
  <Application>Microsoft Office PowerPoint</Application>
  <PresentationFormat>Presentación en pantalla (4:3)</PresentationFormat>
  <Paragraphs>115</Paragraphs>
  <Slides>14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24" baseType="lpstr">
      <vt:lpstr>Times New Roman</vt:lpstr>
      <vt:lpstr>Arial</vt:lpstr>
      <vt:lpstr>Calibri</vt:lpstr>
      <vt:lpstr>Adobe Fan Heiti Std B</vt:lpstr>
      <vt:lpstr>Adobe Kaiti Std R</vt:lpstr>
      <vt:lpstr>Montserrat</vt:lpstr>
      <vt:lpstr>Arial Unicode MS</vt:lpstr>
      <vt:lpstr>GillSans</vt:lpstr>
      <vt:lpstr>Wingdings</vt:lpstr>
      <vt:lpstr>Diseño predeterminado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Ajuntament de Sabadell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sortiz</dc:creator>
  <cp:lastModifiedBy>AUREA ACUSTICA S.L.</cp:lastModifiedBy>
  <cp:revision>53</cp:revision>
  <dcterms:created xsi:type="dcterms:W3CDTF">2016-04-08T10:21:13Z</dcterms:created>
  <dcterms:modified xsi:type="dcterms:W3CDTF">2016-04-22T17:40:25Z</dcterms:modified>
</cp:coreProperties>
</file>