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61" r:id="rId4"/>
    <p:sldId id="266" r:id="rId5"/>
    <p:sldId id="260" r:id="rId6"/>
    <p:sldId id="264" r:id="rId7"/>
    <p:sldId id="263" r:id="rId8"/>
    <p:sldId id="262" r:id="rId9"/>
    <p:sldId id="265" r:id="rId10"/>
    <p:sldId id="259" r:id="rId11"/>
    <p:sldId id="267" r:id="rId1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95" d="100"/>
          <a:sy n="95" d="100"/>
        </p:scale>
        <p:origin x="-96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capçaler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3" name="Contenidor de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E0023CF-2EDF-4BE8-A4AE-B96973651A14}" type="datetimeFigureOut">
              <a:rPr lang="ca-ES"/>
              <a:pPr>
                <a:defRPr/>
              </a:pPr>
              <a:t>27/04/2016</a:t>
            </a:fld>
            <a:endParaRPr lang="ca-ES"/>
          </a:p>
        </p:txBody>
      </p:sp>
      <p:sp>
        <p:nvSpPr>
          <p:cNvPr id="4" name="Contenidor d'imatge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a-ES" noProof="0" smtClean="0"/>
          </a:p>
        </p:txBody>
      </p:sp>
      <p:sp>
        <p:nvSpPr>
          <p:cNvPr id="5" name="Contenidor de not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a-ES" noProof="0" smtClean="0"/>
              <a:t>Feu clic aquí per editar estils</a:t>
            </a:r>
          </a:p>
          <a:p>
            <a:pPr lvl="1"/>
            <a:r>
              <a:rPr lang="ca-ES" noProof="0" smtClean="0"/>
              <a:t>Segon nivell</a:t>
            </a:r>
          </a:p>
          <a:p>
            <a:pPr lvl="2"/>
            <a:r>
              <a:rPr lang="ca-ES" noProof="0" smtClean="0"/>
              <a:t>Tercer nivell</a:t>
            </a:r>
          </a:p>
          <a:p>
            <a:pPr lvl="3"/>
            <a:r>
              <a:rPr lang="ca-ES" noProof="0" smtClean="0"/>
              <a:t>Quart nivell</a:t>
            </a:r>
          </a:p>
          <a:p>
            <a:pPr lvl="4"/>
            <a:r>
              <a:rPr lang="ca-ES" noProof="0" smtClean="0"/>
              <a:t>Cinquè nivell</a:t>
            </a:r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B70890B-2787-4389-89F6-F3563B893168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589754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o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Subtíto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a-ES" smtClean="0"/>
              <a:t>Feu clic aquí per editar l'estil de subtítols del patró.</a:t>
            </a:r>
            <a:endParaRPr lang="ca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10E36-B43E-4506-884D-9A59710E4D3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351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ol i tex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1A20C-E988-4A10-8865-2FC6E5EE764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73184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ol vertical 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ol vertica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ECD44-157C-4DB0-8309-2DBDAA937A7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8476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ol i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81415-8C32-4D99-99BA-A4BACFAC185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1059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pçalera de la sec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CBD35-C555-440C-B43C-0CE15EAF5E6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8432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contingut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6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9E308-B012-439E-80C2-D65CE217881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7096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5" name="Contenidor de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6" name="Contenidor de conting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8B052-C674-4A1A-B83A-59F0CC840EE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69405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omés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669DF-3AB0-4529-B96F-337AB483236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1038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idor de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Contenidor de peu de pà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Conteni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604250" y="6524625"/>
            <a:ext cx="430213" cy="252413"/>
          </a:xfrm>
        </p:spPr>
        <p:txBody>
          <a:bodyPr/>
          <a:lstStyle>
            <a:lvl1pPr>
              <a:defRPr sz="1200" b="1"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717F8-2DFB-449D-B403-79A991A2F0CA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15434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ingut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F1B57-62F6-4207-8CA9-689F788CC2D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8748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tge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'imatg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a-ES" noProof="0" smtClean="0"/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9C5CD-DBC6-48A0-BF22-A22812A6FDA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2366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7952E3D-7A6E-4113-8AB9-F58A5C00E72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4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I:\SILVIA\MAC\Porta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QuadreDeText 1"/>
          <p:cNvSpPr txBox="1">
            <a:spLocks noChangeArrowheads="1"/>
          </p:cNvSpPr>
          <p:nvPr/>
        </p:nvSpPr>
        <p:spPr bwMode="auto">
          <a:xfrm>
            <a:off x="468313" y="476250"/>
            <a:ext cx="8135937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/>
            <a:endParaRPr lang="ca-ES"/>
          </a:p>
          <a:p>
            <a:pPr algn="ctr" eaLnBrk="1" hangingPunct="1"/>
            <a:r>
              <a:rPr lang="ca-ES">
                <a:latin typeface="Arial" charset="0"/>
                <a:cs typeface="Arial" charset="0"/>
              </a:rPr>
              <a:t> </a:t>
            </a:r>
            <a:r>
              <a:rPr lang="ca-ES" sz="2800" b="1">
                <a:latin typeface="Arial" charset="0"/>
                <a:cs typeface="Arial" charset="0"/>
              </a:rPr>
              <a:t>REPTE 1:</a:t>
            </a:r>
          </a:p>
          <a:p>
            <a:pPr algn="ctr" eaLnBrk="1" hangingPunct="1"/>
            <a:r>
              <a:rPr lang="ca-ES" sz="2800" b="1">
                <a:latin typeface="Arial" charset="0"/>
                <a:cs typeface="Arial" charset="0"/>
              </a:rPr>
              <a:t>Els mapes estratègics de soroll i els plans d’acció son realment eines de gestió ambiental del soroll? </a:t>
            </a:r>
            <a:endParaRPr lang="ca-ES" sz="2800">
              <a:latin typeface="Arial" charset="0"/>
              <a:cs typeface="Arial" charset="0"/>
            </a:endParaRPr>
          </a:p>
        </p:txBody>
      </p:sp>
      <p:sp>
        <p:nvSpPr>
          <p:cNvPr id="12292" name="Rectangle 3"/>
          <p:cNvSpPr txBox="1">
            <a:spLocks noChangeArrowheads="1"/>
          </p:cNvSpPr>
          <p:nvPr/>
        </p:nvSpPr>
        <p:spPr bwMode="auto">
          <a:xfrm>
            <a:off x="2987675" y="3000375"/>
            <a:ext cx="3313113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ca-ES" sz="1400">
                <a:latin typeface="Arial" charset="0"/>
              </a:rPr>
              <a:t>Eduard Puig Solé, </a:t>
            </a:r>
            <a:r>
              <a:rPr lang="ca-ES" sz="1400" u="sng">
                <a:solidFill>
                  <a:srgbClr val="FF0000"/>
                </a:solidFill>
                <a:latin typeface="Arial" charset="0"/>
              </a:rPr>
              <a:t>epuigs@gencat.cat</a:t>
            </a:r>
          </a:p>
          <a:p>
            <a:pPr eaLnBrk="1" hangingPunct="1">
              <a:spcBef>
                <a:spcPct val="20000"/>
              </a:spcBef>
            </a:pPr>
            <a:r>
              <a:rPr lang="ca-ES" sz="1200">
                <a:latin typeface="Arial" charset="0"/>
              </a:rPr>
              <a:t>Servei de Prevenció i Control de la Contaminació Acústica i Lumínica</a:t>
            </a:r>
          </a:p>
          <a:p>
            <a:pPr eaLnBrk="1" hangingPunct="1">
              <a:spcBef>
                <a:spcPct val="20000"/>
              </a:spcBef>
            </a:pPr>
            <a:r>
              <a:rPr lang="ca-ES" sz="1200" b="1" i="1">
                <a:latin typeface="Arial" charset="0"/>
              </a:rPr>
              <a:t>Direcció General de Qualitat Ambiental</a:t>
            </a:r>
          </a:p>
        </p:txBody>
      </p:sp>
      <p:pic>
        <p:nvPicPr>
          <p:cNvPr id="12293" name="Imat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076700"/>
            <a:ext cx="14986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2B8FFB9D-660E-45AA-B5CB-FA951E353E17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10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21507" name="QuadreDeText 4"/>
          <p:cNvSpPr txBox="1">
            <a:spLocks noChangeArrowheads="1"/>
          </p:cNvSpPr>
          <p:nvPr/>
        </p:nvSpPr>
        <p:spPr bwMode="auto">
          <a:xfrm>
            <a:off x="244475" y="620713"/>
            <a:ext cx="86423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/>
            <a:r>
              <a:rPr lang="ca-ES">
                <a:solidFill>
                  <a:srgbClr val="FF0000"/>
                </a:solidFill>
                <a:latin typeface="Arial" charset="0"/>
                <a:cs typeface="Arial" charset="0"/>
              </a:rPr>
              <a:t>Taula repte 1 – Els mapes estratègics de soroll i els plans d’acció son realment eines de gestió ambiental del soroll? </a:t>
            </a:r>
          </a:p>
        </p:txBody>
      </p:sp>
      <p:sp>
        <p:nvSpPr>
          <p:cNvPr id="21508" name="QuadreDeText 5"/>
          <p:cNvSpPr txBox="1">
            <a:spLocks noChangeArrowheads="1"/>
          </p:cNvSpPr>
          <p:nvPr/>
        </p:nvSpPr>
        <p:spPr bwMode="auto">
          <a:xfrm>
            <a:off x="3851275" y="2586038"/>
            <a:ext cx="49514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r>
              <a:rPr lang="ca-ES" sz="1800" b="1">
                <a:latin typeface="Arial" charset="0"/>
                <a:cs typeface="Arial" charset="0"/>
              </a:rPr>
              <a:t>Josep A. Montes, </a:t>
            </a:r>
            <a:r>
              <a:rPr lang="ca-ES" sz="1800" b="1" u="sng">
                <a:solidFill>
                  <a:schemeClr val="accent2"/>
                </a:solidFill>
                <a:latin typeface="Arial" charset="0"/>
                <a:cs typeface="Arial" charset="0"/>
              </a:rPr>
              <a:t>jmontes@badalona.cat</a:t>
            </a:r>
            <a:endParaRPr lang="ca-ES" sz="180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r>
              <a:rPr lang="ca-ES" sz="1800" i="1">
                <a:latin typeface="Arial" charset="0"/>
                <a:cs typeface="Arial" charset="0"/>
              </a:rPr>
              <a:t>Àmbit de Badalona Pròspera i Sostenible</a:t>
            </a:r>
            <a:endParaRPr lang="ca-ES" sz="1800">
              <a:latin typeface="Arial" charset="0"/>
              <a:cs typeface="Arial" charset="0"/>
            </a:endParaRPr>
          </a:p>
          <a:p>
            <a:r>
              <a:rPr lang="ca-ES" sz="1800" i="1">
                <a:latin typeface="Arial" charset="0"/>
                <a:cs typeface="Arial" charset="0"/>
              </a:rPr>
              <a:t>Ajuntament de Badalona</a:t>
            </a:r>
            <a:endParaRPr lang="ca-ES" sz="1800">
              <a:latin typeface="Arial" charset="0"/>
              <a:cs typeface="Arial" charset="0"/>
            </a:endParaRPr>
          </a:p>
        </p:txBody>
      </p:sp>
      <p:pic>
        <p:nvPicPr>
          <p:cNvPr id="2150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44775"/>
            <a:ext cx="3303588" cy="80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0" name="Imat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888" y="3603625"/>
            <a:ext cx="1223962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Imat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050" y="4687888"/>
            <a:ext cx="17335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Rectangle 5"/>
          <p:cNvSpPr>
            <a:spLocks noChangeArrowheads="1"/>
          </p:cNvSpPr>
          <p:nvPr/>
        </p:nvSpPr>
        <p:spPr bwMode="auto">
          <a:xfrm>
            <a:off x="3851275" y="3802063"/>
            <a:ext cx="4572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ca-ES" sz="1800" b="1">
                <a:latin typeface="Arial" charset="0"/>
                <a:cs typeface="Arial" charset="0"/>
              </a:rPr>
              <a:t>Monica Tomás, </a:t>
            </a:r>
            <a:r>
              <a:rPr lang="ca-ES" sz="1800" b="1" u="sng">
                <a:solidFill>
                  <a:schemeClr val="accent2"/>
                </a:solidFill>
                <a:latin typeface="Arial" charset="0"/>
                <a:cs typeface="Arial" charset="0"/>
              </a:rPr>
              <a:t>mtg@aacacustica.com</a:t>
            </a:r>
            <a:endParaRPr lang="ca-ES" sz="180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r>
              <a:rPr lang="ca-ES" sz="1800" i="1">
                <a:latin typeface="Arial" charset="0"/>
                <a:cs typeface="Arial" charset="0"/>
              </a:rPr>
              <a:t>AAC Centro de Acústica Aplicada, S.L</a:t>
            </a:r>
            <a:endParaRPr lang="ca-ES" sz="1800">
              <a:latin typeface="Arial" charset="0"/>
              <a:cs typeface="Arial" charset="0"/>
            </a:endParaRPr>
          </a:p>
        </p:txBody>
      </p:sp>
      <p:sp>
        <p:nvSpPr>
          <p:cNvPr id="21513" name="Rectangle 7"/>
          <p:cNvSpPr>
            <a:spLocks noChangeArrowheads="1"/>
          </p:cNvSpPr>
          <p:nvPr/>
        </p:nvSpPr>
        <p:spPr bwMode="auto">
          <a:xfrm>
            <a:off x="3870325" y="4795838"/>
            <a:ext cx="5165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ca-ES" sz="1800" b="1">
                <a:latin typeface="Arial" charset="0"/>
                <a:cs typeface="Arial" charset="0"/>
              </a:rPr>
              <a:t>Àngel Arroyes, </a:t>
            </a:r>
            <a:r>
              <a:rPr lang="ca-ES" sz="1800" b="1" u="sng">
                <a:solidFill>
                  <a:schemeClr val="accent2"/>
                </a:solidFill>
                <a:latin typeface="Arial" charset="0"/>
                <a:cs typeface="Arial" charset="0"/>
              </a:rPr>
              <a:t>cmlarrel@gmail.com</a:t>
            </a:r>
            <a:endParaRPr lang="ca-ES" sz="180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r>
              <a:rPr lang="ca-ES" sz="1800" i="1">
                <a:latin typeface="Arial" charset="0"/>
                <a:cs typeface="Arial" charset="0"/>
              </a:rPr>
              <a:t>Centre Mediambiental l’Arrel – Sant Joan Despí</a:t>
            </a:r>
            <a:endParaRPr lang="ca-ES" sz="1800">
              <a:latin typeface="Arial" charset="0"/>
              <a:cs typeface="Arial" charset="0"/>
            </a:endParaRPr>
          </a:p>
        </p:txBody>
      </p:sp>
      <p:sp>
        <p:nvSpPr>
          <p:cNvPr id="21514" name="Rectangle 9"/>
          <p:cNvSpPr>
            <a:spLocks noChangeArrowheads="1"/>
          </p:cNvSpPr>
          <p:nvPr/>
        </p:nvSpPr>
        <p:spPr bwMode="auto">
          <a:xfrm>
            <a:off x="3844925" y="1535113"/>
            <a:ext cx="50419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ca-ES" sz="1800" b="1">
                <a:latin typeface="Arial" charset="0"/>
                <a:cs typeface="Arial" charset="0"/>
              </a:rPr>
              <a:t>Núria Blanes, </a:t>
            </a:r>
            <a:r>
              <a:rPr lang="ca-ES" sz="1800" b="1" u="sng">
                <a:solidFill>
                  <a:schemeClr val="accent2"/>
                </a:solidFill>
                <a:latin typeface="Arial" charset="0"/>
                <a:cs typeface="Arial" charset="0"/>
              </a:rPr>
              <a:t>nuria.blanes@uab.cat</a:t>
            </a:r>
            <a:endParaRPr lang="ca-ES" sz="180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r>
              <a:rPr lang="ca-ES" sz="1800" i="1">
                <a:latin typeface="Arial" charset="0"/>
                <a:cs typeface="Arial" charset="0"/>
              </a:rPr>
              <a:t>European Topic Centre on Air Pollution and Climate Mitigation (ETC/ACM)</a:t>
            </a:r>
            <a:endParaRPr lang="ca-ES" sz="1800">
              <a:latin typeface="Arial" charset="0"/>
              <a:cs typeface="Arial" charset="0"/>
            </a:endParaRPr>
          </a:p>
        </p:txBody>
      </p:sp>
      <p:pic>
        <p:nvPicPr>
          <p:cNvPr id="21515" name="Picture 2" descr="Description: ETCSIA_LOGO_Green_transparen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1722438"/>
            <a:ext cx="28575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I:\SILVIA\MAC\Porta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QuadreDeText 1"/>
          <p:cNvSpPr txBox="1">
            <a:spLocks noChangeArrowheads="1"/>
          </p:cNvSpPr>
          <p:nvPr/>
        </p:nvSpPr>
        <p:spPr bwMode="auto">
          <a:xfrm>
            <a:off x="468313" y="476250"/>
            <a:ext cx="8135937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/>
            <a:endParaRPr lang="ca-ES"/>
          </a:p>
          <a:p>
            <a:pPr algn="ctr" eaLnBrk="1" hangingPunct="1"/>
            <a:r>
              <a:rPr lang="ca-ES">
                <a:latin typeface="Arial" charset="0"/>
                <a:cs typeface="Arial" charset="0"/>
              </a:rPr>
              <a:t> </a:t>
            </a:r>
            <a:r>
              <a:rPr lang="ca-ES" sz="2800" b="1">
                <a:latin typeface="Arial" charset="0"/>
                <a:cs typeface="Arial" charset="0"/>
              </a:rPr>
              <a:t>REPTE 1:</a:t>
            </a:r>
          </a:p>
          <a:p>
            <a:pPr algn="ctr" eaLnBrk="1" hangingPunct="1"/>
            <a:r>
              <a:rPr lang="ca-ES" sz="2800" b="1">
                <a:latin typeface="Arial" charset="0"/>
                <a:cs typeface="Arial" charset="0"/>
              </a:rPr>
              <a:t>Els mapes estratègics de soroll i els plans d’acció son realment eines de gestió ambiental del soroll? </a:t>
            </a:r>
            <a:endParaRPr lang="ca-ES" sz="2800">
              <a:latin typeface="Arial" charset="0"/>
              <a:cs typeface="Arial" charset="0"/>
            </a:endParaRPr>
          </a:p>
        </p:txBody>
      </p:sp>
      <p:sp>
        <p:nvSpPr>
          <p:cNvPr id="12292" name="Rectangle 3"/>
          <p:cNvSpPr txBox="1">
            <a:spLocks noChangeArrowheads="1"/>
          </p:cNvSpPr>
          <p:nvPr/>
        </p:nvSpPr>
        <p:spPr bwMode="auto">
          <a:xfrm>
            <a:off x="2987675" y="3000375"/>
            <a:ext cx="3313113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ca-ES" sz="1400">
                <a:latin typeface="Arial" charset="0"/>
              </a:rPr>
              <a:t>Eduard Puig Solé, </a:t>
            </a:r>
            <a:r>
              <a:rPr lang="ca-ES" sz="1400" u="sng">
                <a:solidFill>
                  <a:srgbClr val="FF0000"/>
                </a:solidFill>
                <a:latin typeface="Arial" charset="0"/>
              </a:rPr>
              <a:t>epuigs@gencat.cat</a:t>
            </a:r>
          </a:p>
          <a:p>
            <a:pPr eaLnBrk="1" hangingPunct="1">
              <a:spcBef>
                <a:spcPct val="20000"/>
              </a:spcBef>
            </a:pPr>
            <a:r>
              <a:rPr lang="ca-ES" sz="1200">
                <a:latin typeface="Arial" charset="0"/>
              </a:rPr>
              <a:t>Servei de Prevenció i Control de la Contaminació Acústica i Lumínica</a:t>
            </a:r>
          </a:p>
          <a:p>
            <a:pPr eaLnBrk="1" hangingPunct="1">
              <a:spcBef>
                <a:spcPct val="20000"/>
              </a:spcBef>
            </a:pPr>
            <a:r>
              <a:rPr lang="ca-ES" sz="1200" b="1" i="1">
                <a:latin typeface="Arial" charset="0"/>
              </a:rPr>
              <a:t>Direcció General de Qualitat Ambiental</a:t>
            </a:r>
          </a:p>
        </p:txBody>
      </p:sp>
      <p:pic>
        <p:nvPicPr>
          <p:cNvPr id="12293" name="Imat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076700"/>
            <a:ext cx="14986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579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8CC1C544-F7A8-46BC-91A3-A637CF6A5329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2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13315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3311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b="1">
                <a:solidFill>
                  <a:srgbClr val="FF0000"/>
                </a:solidFill>
                <a:latin typeface="Arial" charset="0"/>
                <a:cs typeface="Arial" charset="0"/>
              </a:rPr>
              <a:t>Que són?</a:t>
            </a:r>
            <a:endParaRPr lang="ca-ES" sz="2800" b="1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3316" name="QuadreDeText 5"/>
          <p:cNvSpPr txBox="1">
            <a:spLocks noChangeArrowheads="1"/>
          </p:cNvSpPr>
          <p:nvPr/>
        </p:nvSpPr>
        <p:spPr bwMode="auto">
          <a:xfrm>
            <a:off x="468313" y="1341438"/>
            <a:ext cx="8135937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1800" b="1">
                <a:latin typeface="Arial" charset="0"/>
                <a:cs typeface="Arial" charset="0"/>
              </a:rPr>
              <a:t>Els mapes estratègics de soroll i els plans d’acció, són eines de gestió ambiental, destinades a reduir el soroll a les grans ciutats i les grans infraestructures.</a:t>
            </a:r>
          </a:p>
        </p:txBody>
      </p:sp>
      <p:pic>
        <p:nvPicPr>
          <p:cNvPr id="13317" name="Imat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" y="2420938"/>
            <a:ext cx="1671638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Imat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988" y="2409825"/>
            <a:ext cx="1987550" cy="125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Imatg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513" y="2409825"/>
            <a:ext cx="1655762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Imatg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417763"/>
            <a:ext cx="18621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arrodonit 10"/>
          <p:cNvSpPr/>
          <p:nvPr/>
        </p:nvSpPr>
        <p:spPr>
          <a:xfrm>
            <a:off x="465138" y="5162550"/>
            <a:ext cx="6407150" cy="1284288"/>
          </a:xfrm>
          <a:prstGeom prst="roundRect">
            <a:avLst/>
          </a:prstGeom>
          <a:solidFill>
            <a:srgbClr val="FF7C8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>
              <a:solidFill>
                <a:schemeClr val="tx1"/>
              </a:solidFill>
            </a:endParaRPr>
          </a:p>
        </p:txBody>
      </p:sp>
      <p:sp>
        <p:nvSpPr>
          <p:cNvPr id="2" name="Rectangle arrodonit 1"/>
          <p:cNvSpPr/>
          <p:nvPr/>
        </p:nvSpPr>
        <p:spPr>
          <a:xfrm>
            <a:off x="468313" y="3860800"/>
            <a:ext cx="6407150" cy="1081088"/>
          </a:xfrm>
          <a:prstGeom prst="roundRect">
            <a:avLst/>
          </a:prstGeom>
          <a:solidFill>
            <a:srgbClr val="FF7C8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>
              <a:solidFill>
                <a:schemeClr val="tx1"/>
              </a:solidFill>
            </a:endParaRPr>
          </a:p>
        </p:txBody>
      </p:sp>
      <p:sp>
        <p:nvSpPr>
          <p:cNvPr id="13323" name="QuadreDeText 10"/>
          <p:cNvSpPr txBox="1">
            <a:spLocks noChangeArrowheads="1"/>
          </p:cNvSpPr>
          <p:nvPr/>
        </p:nvSpPr>
        <p:spPr bwMode="auto">
          <a:xfrm>
            <a:off x="555625" y="3860800"/>
            <a:ext cx="6319838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1800" b="1">
                <a:latin typeface="Arial" charset="0"/>
                <a:cs typeface="Arial" charset="0"/>
              </a:rPr>
              <a:t>Els mapes estratègics de soroll (MES), pretenen, d’una manera objectiva determinar els nivells de soroll i la població exposada.</a:t>
            </a:r>
          </a:p>
          <a:p>
            <a:pPr algn="just" eaLnBrk="1" hangingPunct="1"/>
            <a:endParaRPr lang="ca-ES" sz="1800" b="1">
              <a:latin typeface="Arial" charset="0"/>
              <a:cs typeface="Arial" charset="0"/>
            </a:endParaRPr>
          </a:p>
          <a:p>
            <a:pPr algn="just" eaLnBrk="1" hangingPunct="1"/>
            <a:endParaRPr lang="ca-ES" sz="1800" b="1">
              <a:latin typeface="Arial" charset="0"/>
              <a:cs typeface="Arial" charset="0"/>
            </a:endParaRPr>
          </a:p>
          <a:p>
            <a:pPr algn="just" eaLnBrk="1" hangingPunct="1"/>
            <a:r>
              <a:rPr lang="ca-ES" sz="1800" b="1">
                <a:latin typeface="Arial" charset="0"/>
                <a:cs typeface="Arial" charset="0"/>
              </a:rPr>
              <a:t>Els plans d’acció (PA), son l’instrument on es defineixen les prioritats i les accions que s’han de dur a terme, per reduir els nivells de soroll i preservar les zones tranquil·les.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arrodonit 22"/>
          <p:cNvSpPr/>
          <p:nvPr/>
        </p:nvSpPr>
        <p:spPr>
          <a:xfrm>
            <a:off x="149225" y="5229225"/>
            <a:ext cx="6726238" cy="1089025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>
              <a:solidFill>
                <a:schemeClr val="tx1"/>
              </a:solidFill>
            </a:endParaRPr>
          </a:p>
        </p:txBody>
      </p:sp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287338" y="0"/>
            <a:ext cx="4211637" cy="108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ca-ES" sz="1600" b="1">
                <a:solidFill>
                  <a:schemeClr val="bg1"/>
                </a:solidFill>
              </a:rPr>
              <a:t>Tendències. Què es fa per Europa ?</a:t>
            </a:r>
          </a:p>
          <a:p>
            <a:pPr eaLnBrk="1" hangingPunct="1">
              <a:lnSpc>
                <a:spcPct val="130000"/>
              </a:lnSpc>
            </a:pPr>
            <a:endParaRPr lang="ca-ES" sz="1600" b="1">
              <a:solidFill>
                <a:schemeClr val="bg1"/>
              </a:solidFill>
            </a:endParaRPr>
          </a:p>
          <a:p>
            <a:pPr eaLnBrk="1" hangingPunct="1">
              <a:lnSpc>
                <a:spcPct val="130000"/>
              </a:lnSpc>
            </a:pPr>
            <a:r>
              <a:rPr lang="ca-ES">
                <a:solidFill>
                  <a:schemeClr val="bg1"/>
                </a:solidFill>
              </a:rPr>
              <a:t>MARC NORMATIU</a:t>
            </a:r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149225" y="5238750"/>
            <a:ext cx="6611938" cy="108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r>
              <a:rPr lang="ca-ES" sz="1800">
                <a:latin typeface="Arial" charset="0"/>
                <a:cs typeface="Arial" charset="0"/>
              </a:rPr>
              <a:t> </a:t>
            </a:r>
            <a:r>
              <a:rPr lang="ca-ES" sz="1800" b="1">
                <a:latin typeface="Arial" charset="0"/>
                <a:cs typeface="Arial" charset="0"/>
              </a:rPr>
              <a:t>Directiva 2002/49/CE, sobre gestió ambiental del soroll</a:t>
            </a:r>
          </a:p>
          <a:p>
            <a:pPr eaLnBrk="1" hangingPunct="1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r>
              <a:rPr lang="ca-ES" sz="1800" b="1">
                <a:latin typeface="Arial" charset="0"/>
                <a:cs typeface="Arial" charset="0"/>
              </a:rPr>
              <a:t> Llei 16/2002 de protecció contra la contaminació acústica i el reglament que els desenvolupa, Decret 176/2009</a:t>
            </a:r>
          </a:p>
        </p:txBody>
      </p:sp>
      <p:sp>
        <p:nvSpPr>
          <p:cNvPr id="14341" name="AutoShape 9"/>
          <p:cNvSpPr>
            <a:spLocks noChangeArrowheads="1"/>
          </p:cNvSpPr>
          <p:nvPr/>
        </p:nvSpPr>
        <p:spPr bwMode="auto">
          <a:xfrm>
            <a:off x="3624263" y="1781175"/>
            <a:ext cx="865187" cy="714375"/>
          </a:xfrm>
          <a:custGeom>
            <a:avLst/>
            <a:gdLst>
              <a:gd name="T0" fmla="*/ 1041078676 w 21600"/>
              <a:gd name="T1" fmla="*/ 0 h 21600"/>
              <a:gd name="T2" fmla="*/ 0 w 21600"/>
              <a:gd name="T3" fmla="*/ 390698600 h 21600"/>
              <a:gd name="T4" fmla="*/ 1041078676 w 21600"/>
              <a:gd name="T5" fmla="*/ 781396108 h 21600"/>
              <a:gd name="T6" fmla="*/ 1388105422 w 21600"/>
              <a:gd name="T7" fmla="*/ 3906986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rgbClr val="76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a-ES"/>
          </a:p>
        </p:txBody>
      </p:sp>
      <p:sp>
        <p:nvSpPr>
          <p:cNvPr id="14342" name="AutoShape 12"/>
          <p:cNvSpPr>
            <a:spLocks noChangeArrowheads="1"/>
          </p:cNvSpPr>
          <p:nvPr/>
        </p:nvSpPr>
        <p:spPr bwMode="auto">
          <a:xfrm>
            <a:off x="312738" y="1646238"/>
            <a:ext cx="3240087" cy="1071562"/>
          </a:xfrm>
          <a:prstGeom prst="roundRect">
            <a:avLst>
              <a:gd name="adj" fmla="val 16667"/>
            </a:avLst>
          </a:prstGeom>
          <a:solidFill>
            <a:srgbClr val="FF00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a-ES"/>
          </a:p>
        </p:txBody>
      </p:sp>
      <p:sp>
        <p:nvSpPr>
          <p:cNvPr id="14343" name="Text Box 13"/>
          <p:cNvSpPr txBox="1">
            <a:spLocks noChangeArrowheads="1"/>
          </p:cNvSpPr>
          <p:nvPr/>
        </p:nvSpPr>
        <p:spPr bwMode="auto">
          <a:xfrm>
            <a:off x="455613" y="1744663"/>
            <a:ext cx="2989262" cy="89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a-ES" sz="1600" b="1">
                <a:latin typeface="Arial" charset="0"/>
                <a:cs typeface="Arial" charset="0"/>
              </a:rPr>
              <a:t>Mapes estratègics de soroll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ca-ES" sz="1600">
                <a:latin typeface="Arial" charset="0"/>
                <a:cs typeface="Arial" charset="0"/>
              </a:rPr>
              <a:t>Fase 1 - 250.000 h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ca-ES" sz="1600">
                <a:latin typeface="Arial" charset="0"/>
                <a:cs typeface="Arial" charset="0"/>
              </a:rPr>
              <a:t>Any 2007-2012</a:t>
            </a:r>
          </a:p>
        </p:txBody>
      </p:sp>
      <p:sp>
        <p:nvSpPr>
          <p:cNvPr id="14344" name="AutoShape 17"/>
          <p:cNvSpPr>
            <a:spLocks noChangeArrowheads="1"/>
          </p:cNvSpPr>
          <p:nvPr/>
        </p:nvSpPr>
        <p:spPr bwMode="auto">
          <a:xfrm>
            <a:off x="1463675" y="873125"/>
            <a:ext cx="5292725" cy="682625"/>
          </a:xfrm>
          <a:prstGeom prst="curvedDownArrow">
            <a:avLst>
              <a:gd name="adj1" fmla="val 193048"/>
              <a:gd name="adj2" fmla="val 310140"/>
              <a:gd name="adj3" fmla="val 33333"/>
            </a:avLst>
          </a:prstGeom>
          <a:gradFill rotWithShape="1">
            <a:gsLst>
              <a:gs pos="0">
                <a:srgbClr val="FF0000"/>
              </a:gs>
              <a:gs pos="100000">
                <a:srgbClr val="76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a-ES"/>
          </a:p>
        </p:txBody>
      </p:sp>
      <p:sp>
        <p:nvSpPr>
          <p:cNvPr id="14345" name="Text Box 19"/>
          <p:cNvSpPr txBox="1">
            <a:spLocks noChangeArrowheads="1"/>
          </p:cNvSpPr>
          <p:nvPr/>
        </p:nvSpPr>
        <p:spPr bwMode="auto">
          <a:xfrm>
            <a:off x="3516313" y="1062038"/>
            <a:ext cx="8286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a-ES" sz="1400">
                <a:latin typeface="Arial" charset="0"/>
                <a:cs typeface="Arial" charset="0"/>
              </a:rPr>
              <a:t>5 anys</a:t>
            </a:r>
          </a:p>
        </p:txBody>
      </p:sp>
      <p:sp>
        <p:nvSpPr>
          <p:cNvPr id="14346" name="Text Box 20"/>
          <p:cNvSpPr txBox="1">
            <a:spLocks noChangeArrowheads="1"/>
          </p:cNvSpPr>
          <p:nvPr/>
        </p:nvSpPr>
        <p:spPr bwMode="auto">
          <a:xfrm>
            <a:off x="4344988" y="4265613"/>
            <a:ext cx="8286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a-ES" sz="1400">
                <a:latin typeface="Arial" charset="0"/>
                <a:cs typeface="Arial" charset="0"/>
              </a:rPr>
              <a:t>5 anys</a:t>
            </a:r>
          </a:p>
        </p:txBody>
      </p:sp>
      <p:sp>
        <p:nvSpPr>
          <p:cNvPr id="14347" name="AutoShape 23"/>
          <p:cNvSpPr>
            <a:spLocks noChangeArrowheads="1"/>
          </p:cNvSpPr>
          <p:nvPr/>
        </p:nvSpPr>
        <p:spPr bwMode="auto">
          <a:xfrm>
            <a:off x="4597400" y="1636713"/>
            <a:ext cx="3384550" cy="1071562"/>
          </a:xfrm>
          <a:prstGeom prst="roundRect">
            <a:avLst>
              <a:gd name="adj" fmla="val 16667"/>
            </a:avLst>
          </a:prstGeom>
          <a:solidFill>
            <a:srgbClr val="FF00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a-ES"/>
          </a:p>
        </p:txBody>
      </p:sp>
      <p:sp>
        <p:nvSpPr>
          <p:cNvPr id="14348" name="Text Box 24"/>
          <p:cNvSpPr txBox="1">
            <a:spLocks noChangeArrowheads="1"/>
          </p:cNvSpPr>
          <p:nvPr/>
        </p:nvSpPr>
        <p:spPr bwMode="auto">
          <a:xfrm>
            <a:off x="4776788" y="1709738"/>
            <a:ext cx="2916237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a-ES" sz="1600" b="1">
                <a:latin typeface="Arial" charset="0"/>
                <a:cs typeface="Arial" charset="0"/>
              </a:rPr>
              <a:t>Mapes estratègics de soroll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ca-ES" sz="1600">
                <a:latin typeface="Arial" charset="0"/>
                <a:cs typeface="Arial" charset="0"/>
              </a:rPr>
              <a:t>Fase  2 - 100.000 h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ca-ES" sz="1600">
                <a:latin typeface="Arial" charset="0"/>
                <a:cs typeface="Arial" charset="0"/>
              </a:rPr>
              <a:t>Any 2012-2017</a:t>
            </a:r>
          </a:p>
        </p:txBody>
      </p:sp>
      <p:sp>
        <p:nvSpPr>
          <p:cNvPr id="14349" name="AutoShape 25"/>
          <p:cNvSpPr>
            <a:spLocks noChangeArrowheads="1"/>
          </p:cNvSpPr>
          <p:nvPr/>
        </p:nvSpPr>
        <p:spPr bwMode="auto">
          <a:xfrm>
            <a:off x="1139825" y="2970213"/>
            <a:ext cx="3240088" cy="1071562"/>
          </a:xfrm>
          <a:prstGeom prst="roundRect">
            <a:avLst>
              <a:gd name="adj" fmla="val 16667"/>
            </a:avLst>
          </a:prstGeom>
          <a:solidFill>
            <a:srgbClr val="FF00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a-ES"/>
          </a:p>
        </p:txBody>
      </p:sp>
      <p:sp>
        <p:nvSpPr>
          <p:cNvPr id="14350" name="AutoShape 27"/>
          <p:cNvSpPr>
            <a:spLocks noChangeArrowheads="1"/>
          </p:cNvSpPr>
          <p:nvPr/>
        </p:nvSpPr>
        <p:spPr bwMode="auto">
          <a:xfrm>
            <a:off x="5443538" y="3005138"/>
            <a:ext cx="3384550" cy="1071562"/>
          </a:xfrm>
          <a:prstGeom prst="roundRect">
            <a:avLst>
              <a:gd name="adj" fmla="val 16667"/>
            </a:avLst>
          </a:prstGeom>
          <a:solidFill>
            <a:srgbClr val="FF00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a-ES"/>
          </a:p>
        </p:txBody>
      </p:sp>
      <p:sp>
        <p:nvSpPr>
          <p:cNvPr id="14351" name="AutoShape 29"/>
          <p:cNvSpPr>
            <a:spLocks noChangeArrowheads="1"/>
          </p:cNvSpPr>
          <p:nvPr/>
        </p:nvSpPr>
        <p:spPr bwMode="auto">
          <a:xfrm flipV="1">
            <a:off x="2328863" y="4137025"/>
            <a:ext cx="5292725" cy="649288"/>
          </a:xfrm>
          <a:prstGeom prst="curvedDownArrow">
            <a:avLst>
              <a:gd name="adj1" fmla="val 202959"/>
              <a:gd name="adj2" fmla="val 326063"/>
              <a:gd name="adj3" fmla="val 33333"/>
            </a:avLst>
          </a:prstGeom>
          <a:gradFill rotWithShape="1">
            <a:gsLst>
              <a:gs pos="0">
                <a:srgbClr val="FF0000"/>
              </a:gs>
              <a:gs pos="100000">
                <a:srgbClr val="76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a-ES"/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1392238" y="3078163"/>
            <a:ext cx="28448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a-ES" sz="1600" b="1">
                <a:latin typeface="Arial" charset="0"/>
                <a:cs typeface="Arial" charset="0"/>
              </a:rPr>
              <a:t>Plans d’acció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ca-ES" sz="1600">
                <a:latin typeface="Arial" charset="0"/>
                <a:cs typeface="Arial" charset="0"/>
              </a:rPr>
              <a:t>Fase 1 - 250.000 h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ca-ES" sz="1600">
                <a:latin typeface="Arial" charset="0"/>
                <a:cs typeface="Arial" charset="0"/>
              </a:rPr>
              <a:t>Any 2008-2013</a:t>
            </a:r>
          </a:p>
        </p:txBody>
      </p:sp>
      <p:sp>
        <p:nvSpPr>
          <p:cNvPr id="14353" name="AutoShape 30"/>
          <p:cNvSpPr>
            <a:spLocks noChangeArrowheads="1"/>
          </p:cNvSpPr>
          <p:nvPr/>
        </p:nvSpPr>
        <p:spPr bwMode="auto">
          <a:xfrm>
            <a:off x="4452938" y="3149600"/>
            <a:ext cx="865187" cy="714375"/>
          </a:xfrm>
          <a:custGeom>
            <a:avLst/>
            <a:gdLst>
              <a:gd name="T0" fmla="*/ 1041078676 w 21600"/>
              <a:gd name="T1" fmla="*/ 0 h 21600"/>
              <a:gd name="T2" fmla="*/ 0 w 21600"/>
              <a:gd name="T3" fmla="*/ 390698600 h 21600"/>
              <a:gd name="T4" fmla="*/ 1041078676 w 21600"/>
              <a:gd name="T5" fmla="*/ 781396108 h 21600"/>
              <a:gd name="T6" fmla="*/ 1388105422 w 21600"/>
              <a:gd name="T7" fmla="*/ 3906986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rgbClr val="76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a-ES"/>
          </a:p>
        </p:txBody>
      </p:sp>
      <p:sp>
        <p:nvSpPr>
          <p:cNvPr id="14354" name="AutoShape 33"/>
          <p:cNvSpPr>
            <a:spLocks noChangeArrowheads="1"/>
          </p:cNvSpPr>
          <p:nvPr/>
        </p:nvSpPr>
        <p:spPr bwMode="auto">
          <a:xfrm flipV="1">
            <a:off x="420688" y="2897188"/>
            <a:ext cx="611187" cy="828675"/>
          </a:xfrm>
          <a:custGeom>
            <a:avLst/>
            <a:gdLst>
              <a:gd name="T0" fmla="*/ 342677441 w 21600"/>
              <a:gd name="T1" fmla="*/ 0 h 21600"/>
              <a:gd name="T2" fmla="*/ 342677441 w 21600"/>
              <a:gd name="T3" fmla="*/ 686521213 h 21600"/>
              <a:gd name="T4" fmla="*/ 73333612 w 21600"/>
              <a:gd name="T5" fmla="*/ 1219678048 h 21600"/>
              <a:gd name="T6" fmla="*/ 489344636 w 21600"/>
              <a:gd name="T7" fmla="*/ 343259858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rgbClr val="76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a-ES"/>
          </a:p>
        </p:txBody>
      </p:sp>
      <p:sp>
        <p:nvSpPr>
          <p:cNvPr id="14355" name="Text Box 34"/>
          <p:cNvSpPr txBox="1">
            <a:spLocks noChangeArrowheads="1"/>
          </p:cNvSpPr>
          <p:nvPr/>
        </p:nvSpPr>
        <p:spPr bwMode="auto">
          <a:xfrm>
            <a:off x="144463" y="4019550"/>
            <a:ext cx="8286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a-ES" sz="1400">
                <a:latin typeface="Arial" charset="0"/>
                <a:cs typeface="Arial" charset="0"/>
              </a:rPr>
              <a:t>1 any</a:t>
            </a:r>
          </a:p>
        </p:txBody>
      </p:sp>
      <p:sp>
        <p:nvSpPr>
          <p:cNvPr id="14356" name="Text Box 35"/>
          <p:cNvSpPr txBox="1">
            <a:spLocks noChangeArrowheads="1"/>
          </p:cNvSpPr>
          <p:nvPr/>
        </p:nvSpPr>
        <p:spPr bwMode="auto">
          <a:xfrm>
            <a:off x="5713413" y="3087688"/>
            <a:ext cx="2844800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a-ES" sz="1600" b="1">
                <a:latin typeface="Arial" charset="0"/>
                <a:cs typeface="Arial" charset="0"/>
              </a:rPr>
              <a:t>Plans d’acció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ca-ES" sz="1600">
                <a:latin typeface="Arial" charset="0"/>
                <a:cs typeface="Arial" charset="0"/>
              </a:rPr>
              <a:t>Fase 2 - 100.000 h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ca-ES" sz="1600">
                <a:latin typeface="Arial" charset="0"/>
                <a:cs typeface="Arial" charset="0"/>
              </a:rPr>
              <a:t>Any 2013-2018</a:t>
            </a:r>
          </a:p>
        </p:txBody>
      </p:sp>
      <p:sp>
        <p:nvSpPr>
          <p:cNvPr id="14357" name="Conteni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604250" y="6524625"/>
            <a:ext cx="430213" cy="252413"/>
          </a:xfr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0F3FBCD0-C5C5-4109-A37C-F2420B95FC66}" type="slidenum">
              <a:rPr lang="es-ES" sz="1200" b="1" i="1" smtClean="0">
                <a:latin typeface="Arial" charset="0"/>
                <a:cs typeface="Arial" charset="0"/>
              </a:rPr>
              <a:pPr eaLnBrk="1" hangingPunct="1"/>
              <a:t>3</a:t>
            </a:fld>
            <a:endParaRPr lang="es-ES" sz="1200" b="1" i="1" smtClean="0">
              <a:latin typeface="Arial" charset="0"/>
              <a:cs typeface="Arial" charset="0"/>
            </a:endParaRPr>
          </a:p>
        </p:txBody>
      </p:sp>
      <p:sp>
        <p:nvSpPr>
          <p:cNvPr id="14358" name="Rectangle 1"/>
          <p:cNvSpPr>
            <a:spLocks noChangeArrowheads="1"/>
          </p:cNvSpPr>
          <p:nvPr/>
        </p:nvSpPr>
        <p:spPr bwMode="auto">
          <a:xfrm>
            <a:off x="387350" y="311150"/>
            <a:ext cx="2305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a-ES" b="1">
                <a:solidFill>
                  <a:srgbClr val="FF0000"/>
                </a:solidFill>
                <a:latin typeface="Arial" charset="0"/>
                <a:cs typeface="Arial" charset="0"/>
              </a:rPr>
              <a:t>Marc normatiu</a:t>
            </a:r>
            <a:endParaRPr lang="ca-ES" sz="2800" b="1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4359" name="AutoShape 9"/>
          <p:cNvSpPr>
            <a:spLocks noChangeArrowheads="1"/>
          </p:cNvSpPr>
          <p:nvPr/>
        </p:nvSpPr>
        <p:spPr bwMode="auto">
          <a:xfrm>
            <a:off x="7691438" y="1836738"/>
            <a:ext cx="865187" cy="714375"/>
          </a:xfrm>
          <a:custGeom>
            <a:avLst/>
            <a:gdLst>
              <a:gd name="T0" fmla="*/ 1041078676 w 21600"/>
              <a:gd name="T1" fmla="*/ 0 h 21600"/>
              <a:gd name="T2" fmla="*/ 0 w 21600"/>
              <a:gd name="T3" fmla="*/ 390698600 h 21600"/>
              <a:gd name="T4" fmla="*/ 1041078676 w 21600"/>
              <a:gd name="T5" fmla="*/ 781396108 h 21600"/>
              <a:gd name="T6" fmla="*/ 1388105422 w 21600"/>
              <a:gd name="T7" fmla="*/ 3906986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rgbClr val="76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a-ES"/>
          </a:p>
        </p:txBody>
      </p:sp>
      <p:sp>
        <p:nvSpPr>
          <p:cNvPr id="14360" name="AutoShape 30"/>
          <p:cNvSpPr>
            <a:spLocks noChangeArrowheads="1"/>
          </p:cNvSpPr>
          <p:nvPr/>
        </p:nvSpPr>
        <p:spPr bwMode="auto">
          <a:xfrm>
            <a:off x="8291513" y="3182938"/>
            <a:ext cx="865187" cy="714375"/>
          </a:xfrm>
          <a:custGeom>
            <a:avLst/>
            <a:gdLst>
              <a:gd name="T0" fmla="*/ 1041078676 w 21600"/>
              <a:gd name="T1" fmla="*/ 0 h 21600"/>
              <a:gd name="T2" fmla="*/ 0 w 21600"/>
              <a:gd name="T3" fmla="*/ 390698600 h 21600"/>
              <a:gd name="T4" fmla="*/ 1041078676 w 21600"/>
              <a:gd name="T5" fmla="*/ 781396108 h 21600"/>
              <a:gd name="T6" fmla="*/ 1388105422 w 21600"/>
              <a:gd name="T7" fmla="*/ 3906986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rgbClr val="76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a-E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arrodonit 17"/>
          <p:cNvSpPr/>
          <p:nvPr/>
        </p:nvSpPr>
        <p:spPr>
          <a:xfrm>
            <a:off x="395288" y="1884363"/>
            <a:ext cx="3889375" cy="485775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>
              <a:solidFill>
                <a:schemeClr val="tx1"/>
              </a:solidFill>
            </a:endParaRPr>
          </a:p>
        </p:txBody>
      </p:sp>
      <p:sp>
        <p:nvSpPr>
          <p:cNvPr id="15363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BF388DB1-DCDF-4BFB-8E40-AFEAFB3B1609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4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15364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49672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>
                <a:solidFill>
                  <a:srgbClr val="FF0000"/>
                </a:solidFill>
                <a:latin typeface="Arial" charset="0"/>
                <a:cs typeface="Arial" charset="0"/>
              </a:rPr>
              <a:t>Informació dels MES</a:t>
            </a:r>
            <a:endParaRPr lang="ca-ES" sz="2800" b="1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5365" name="QuadreDeText 5"/>
          <p:cNvSpPr txBox="1">
            <a:spLocks noChangeArrowheads="1"/>
          </p:cNvSpPr>
          <p:nvPr/>
        </p:nvSpPr>
        <p:spPr bwMode="auto">
          <a:xfrm>
            <a:off x="511175" y="1125538"/>
            <a:ext cx="81359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1800" b="1">
                <a:latin typeface="Arial" charset="0"/>
                <a:cs typeface="Arial" charset="0"/>
              </a:rPr>
              <a:t>Representació de tres quatre indicadors: L</a:t>
            </a:r>
            <a:r>
              <a:rPr lang="ca-ES" sz="1800" b="1" baseline="-25000">
                <a:latin typeface="Arial" charset="0"/>
                <a:cs typeface="Arial" charset="0"/>
              </a:rPr>
              <a:t>d</a:t>
            </a:r>
            <a:r>
              <a:rPr lang="ca-ES" sz="1800" b="1">
                <a:latin typeface="Arial" charset="0"/>
                <a:cs typeface="Arial" charset="0"/>
              </a:rPr>
              <a:t>, L</a:t>
            </a:r>
            <a:r>
              <a:rPr lang="ca-ES" sz="1800" b="1" baseline="-25000">
                <a:latin typeface="Arial" charset="0"/>
                <a:cs typeface="Arial" charset="0"/>
              </a:rPr>
              <a:t>e, </a:t>
            </a:r>
            <a:r>
              <a:rPr lang="ca-ES" sz="1800" b="1">
                <a:latin typeface="Arial" charset="0"/>
                <a:cs typeface="Arial" charset="0"/>
              </a:rPr>
              <a:t>L</a:t>
            </a:r>
            <a:r>
              <a:rPr lang="ca-ES" sz="1800" b="1" baseline="-25000">
                <a:latin typeface="Arial" charset="0"/>
                <a:cs typeface="Arial" charset="0"/>
              </a:rPr>
              <a:t>n, </a:t>
            </a:r>
            <a:r>
              <a:rPr lang="ca-ES" sz="1800" b="1">
                <a:latin typeface="Arial" charset="0"/>
                <a:cs typeface="Arial" charset="0"/>
              </a:rPr>
              <a:t>L</a:t>
            </a:r>
            <a:r>
              <a:rPr lang="ca-ES" sz="1800" b="1" baseline="-25000">
                <a:latin typeface="Arial" charset="0"/>
                <a:cs typeface="Arial" charset="0"/>
              </a:rPr>
              <a:t>den</a:t>
            </a:r>
            <a:r>
              <a:rPr lang="ca-ES" sz="1800" b="1">
                <a:latin typeface="Arial" charset="0"/>
                <a:cs typeface="Arial" charset="0"/>
              </a:rPr>
              <a:t>, en salts de cinc dB(A) associats a una escala de colors. </a:t>
            </a:r>
          </a:p>
        </p:txBody>
      </p:sp>
      <p:pic>
        <p:nvPicPr>
          <p:cNvPr id="15366" name="Imat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989138"/>
            <a:ext cx="4362450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Text Box 3"/>
          <p:cNvSpPr txBox="1">
            <a:spLocks noChangeArrowheads="1"/>
          </p:cNvSpPr>
          <p:nvPr/>
        </p:nvSpPr>
        <p:spPr bwMode="auto">
          <a:xfrm>
            <a:off x="511175" y="2060575"/>
            <a:ext cx="3773488" cy="323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r>
              <a:rPr lang="ca-ES" sz="1800" b="1">
                <a:latin typeface="Arial" charset="0"/>
                <a:cs typeface="Arial" charset="0"/>
              </a:rPr>
              <a:t> Mesuraments representatius de soroll en diferents tipologies urbanes</a:t>
            </a:r>
          </a:p>
          <a:p>
            <a:pPr eaLnBrk="1" hangingPunct="1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endParaRPr lang="ca-ES" sz="1800" b="1">
              <a:latin typeface="Arial" charset="0"/>
              <a:cs typeface="Arial" charset="0"/>
            </a:endParaRPr>
          </a:p>
          <a:p>
            <a:pPr eaLnBrk="1" hangingPunct="1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endParaRPr lang="ca-ES" sz="1800" b="1">
              <a:latin typeface="Arial" charset="0"/>
              <a:cs typeface="Arial" charset="0"/>
            </a:endParaRPr>
          </a:p>
          <a:p>
            <a:pPr eaLnBrk="1" hangingPunct="1">
              <a:lnSpc>
                <a:spcPct val="120000"/>
              </a:lnSpc>
              <a:buClr>
                <a:srgbClr val="D42E12"/>
              </a:buClr>
            </a:pPr>
            <a:endParaRPr lang="ca-ES" sz="1800" b="1">
              <a:latin typeface="Arial" charset="0"/>
              <a:cs typeface="Arial" charset="0"/>
            </a:endParaRPr>
          </a:p>
          <a:p>
            <a:pPr eaLnBrk="1" hangingPunct="1">
              <a:lnSpc>
                <a:spcPct val="120000"/>
              </a:lnSpc>
              <a:buClr>
                <a:srgbClr val="D42E12"/>
              </a:buClr>
            </a:pPr>
            <a:endParaRPr lang="ca-ES" sz="800" b="1">
              <a:latin typeface="Arial" charset="0"/>
              <a:cs typeface="Arial" charset="0"/>
            </a:endParaRPr>
          </a:p>
          <a:p>
            <a:pPr eaLnBrk="1" hangingPunct="1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r>
              <a:rPr lang="ca-ES" sz="1800" b="1">
                <a:latin typeface="Arial" charset="0"/>
                <a:cs typeface="Arial" charset="0"/>
              </a:rPr>
              <a:t> Ús de models de càlcul, amb cartografia 3D i la caracterització de les fonts de soroll</a:t>
            </a:r>
          </a:p>
        </p:txBody>
      </p:sp>
      <p:pic>
        <p:nvPicPr>
          <p:cNvPr id="15369" name="Imat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363" y="2941638"/>
            <a:ext cx="2089150" cy="117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letxa doblada 4"/>
          <p:cNvSpPr/>
          <p:nvPr/>
        </p:nvSpPr>
        <p:spPr>
          <a:xfrm rot="16200000" flipV="1">
            <a:off x="4787901" y="4797425"/>
            <a:ext cx="1008062" cy="1728787"/>
          </a:xfrm>
          <a:prstGeom prst="bent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>
              <a:solidFill>
                <a:schemeClr val="tx1"/>
              </a:solidFill>
            </a:endParaRPr>
          </a:p>
        </p:txBody>
      </p:sp>
      <p:pic>
        <p:nvPicPr>
          <p:cNvPr id="2" name="Imatg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310" y="5292725"/>
            <a:ext cx="1980171" cy="1260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arrodonit 17"/>
          <p:cNvSpPr/>
          <p:nvPr/>
        </p:nvSpPr>
        <p:spPr>
          <a:xfrm>
            <a:off x="250824" y="4868863"/>
            <a:ext cx="6265863" cy="172878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>
              <a:solidFill>
                <a:schemeClr val="tx1"/>
              </a:solidFill>
            </a:endParaRPr>
          </a:p>
        </p:txBody>
      </p:sp>
      <p:sp>
        <p:nvSpPr>
          <p:cNvPr id="16387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FDA8CE1C-8D57-445E-97DD-09E05FCFE291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5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16388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49672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>
                <a:solidFill>
                  <a:srgbClr val="FF0000"/>
                </a:solidFill>
                <a:latin typeface="Arial" charset="0"/>
                <a:cs typeface="Arial" charset="0"/>
              </a:rPr>
              <a:t>Com es representen els MES?</a:t>
            </a:r>
            <a:endParaRPr lang="ca-ES" sz="2800" b="1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6389" name="QuadreDeText 5"/>
          <p:cNvSpPr txBox="1">
            <a:spLocks noChangeArrowheads="1"/>
          </p:cNvSpPr>
          <p:nvPr/>
        </p:nvSpPr>
        <p:spPr bwMode="auto">
          <a:xfrm>
            <a:off x="511175" y="1125538"/>
            <a:ext cx="81359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1800" b="1">
                <a:latin typeface="Arial" charset="0"/>
                <a:cs typeface="Arial" charset="0"/>
              </a:rPr>
              <a:t>Una vegada obtingut el mapa de situació acústica existent, i amb l’ús d’eines SIG, es realitzen càlculs de població exposada.</a:t>
            </a:r>
          </a:p>
        </p:txBody>
      </p:sp>
      <p:pic>
        <p:nvPicPr>
          <p:cNvPr id="16390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103438"/>
            <a:ext cx="1727200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2144713"/>
            <a:ext cx="1751012" cy="112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2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5" y="3503613"/>
            <a:ext cx="1735138" cy="1055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93" name="Text Box 3"/>
          <p:cNvSpPr txBox="1">
            <a:spLocks noChangeArrowheads="1"/>
          </p:cNvSpPr>
          <p:nvPr/>
        </p:nvSpPr>
        <p:spPr bwMode="auto">
          <a:xfrm>
            <a:off x="1736725" y="4938713"/>
            <a:ext cx="4779963" cy="158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lnSpc>
                <a:spcPct val="120000"/>
              </a:lnSpc>
              <a:buClr>
                <a:srgbClr val="D42E12"/>
              </a:buClr>
            </a:pPr>
            <a:r>
              <a:rPr lang="ca-ES" sz="18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http://sig.gencat.cat/visors/soroll.html</a:t>
            </a:r>
          </a:p>
          <a:p>
            <a:pPr eaLnBrk="1" hangingPunct="1">
              <a:lnSpc>
                <a:spcPct val="120000"/>
              </a:lnSpc>
              <a:buClr>
                <a:srgbClr val="D42E12"/>
              </a:buClr>
            </a:pPr>
            <a:endParaRPr lang="ca-ES" sz="1600" dirty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r>
              <a:rPr lang="ca-ES" sz="1800" b="1" dirty="0">
                <a:solidFill>
                  <a:srgbClr val="0033CC"/>
                </a:solidFill>
                <a:latin typeface="Arial" charset="0"/>
                <a:cs typeface="Arial" charset="0"/>
              </a:rPr>
              <a:t>http://sicaweb.cedex.es/</a:t>
            </a:r>
          </a:p>
          <a:p>
            <a:endParaRPr lang="ca-ES" sz="1800" dirty="0">
              <a:solidFill>
                <a:srgbClr val="0033CC"/>
              </a:solidFill>
              <a:latin typeface="Arial" charset="0"/>
              <a:cs typeface="Arial" charset="0"/>
            </a:endParaRPr>
          </a:p>
          <a:p>
            <a:r>
              <a:rPr lang="ca-ES" sz="1800" b="1" dirty="0">
                <a:solidFill>
                  <a:srgbClr val="0033CC"/>
                </a:solidFill>
                <a:latin typeface="Arial" charset="0"/>
                <a:cs typeface="Arial" charset="0"/>
              </a:rPr>
              <a:t>http://noise.eionet.europa.eu/viewer.html</a:t>
            </a:r>
          </a:p>
        </p:txBody>
      </p:sp>
      <p:sp>
        <p:nvSpPr>
          <p:cNvPr id="3" name="Pentàgon 2"/>
          <p:cNvSpPr/>
          <p:nvPr/>
        </p:nvSpPr>
        <p:spPr>
          <a:xfrm>
            <a:off x="515938" y="4945063"/>
            <a:ext cx="1225550" cy="361950"/>
          </a:xfrm>
          <a:prstGeom prst="homePlate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sp>
        <p:nvSpPr>
          <p:cNvPr id="20" name="Pentàgon 19"/>
          <p:cNvSpPr/>
          <p:nvPr/>
        </p:nvSpPr>
        <p:spPr>
          <a:xfrm>
            <a:off x="530225" y="5551488"/>
            <a:ext cx="1225550" cy="363537"/>
          </a:xfrm>
          <a:prstGeom prst="homePlate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sp>
        <p:nvSpPr>
          <p:cNvPr id="21" name="Pentàgon 20"/>
          <p:cNvSpPr/>
          <p:nvPr/>
        </p:nvSpPr>
        <p:spPr>
          <a:xfrm>
            <a:off x="530225" y="6129338"/>
            <a:ext cx="1225550" cy="361950"/>
          </a:xfrm>
          <a:prstGeom prst="homePlate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sp>
        <p:nvSpPr>
          <p:cNvPr id="16397" name="QuadreDeText 3"/>
          <p:cNvSpPr txBox="1">
            <a:spLocks noChangeArrowheads="1"/>
          </p:cNvSpPr>
          <p:nvPr/>
        </p:nvSpPr>
        <p:spPr bwMode="auto">
          <a:xfrm>
            <a:off x="715963" y="4945063"/>
            <a:ext cx="6873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sz="1600" b="1">
                <a:solidFill>
                  <a:schemeClr val="bg1"/>
                </a:solidFill>
                <a:latin typeface="Arial" charset="0"/>
                <a:cs typeface="Arial" charset="0"/>
              </a:rPr>
              <a:t>CAT</a:t>
            </a:r>
          </a:p>
        </p:txBody>
      </p:sp>
      <p:sp>
        <p:nvSpPr>
          <p:cNvPr id="16398" name="QuadreDeText 22"/>
          <p:cNvSpPr txBox="1">
            <a:spLocks noChangeArrowheads="1"/>
          </p:cNvSpPr>
          <p:nvPr/>
        </p:nvSpPr>
        <p:spPr bwMode="auto">
          <a:xfrm>
            <a:off x="715963" y="5551488"/>
            <a:ext cx="6873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sz="1600" b="1">
                <a:solidFill>
                  <a:schemeClr val="bg1"/>
                </a:solidFill>
                <a:latin typeface="Arial" charset="0"/>
                <a:cs typeface="Arial" charset="0"/>
              </a:rPr>
              <a:t>ES</a:t>
            </a:r>
          </a:p>
        </p:txBody>
      </p:sp>
      <p:sp>
        <p:nvSpPr>
          <p:cNvPr id="16399" name="QuadreDeText 23"/>
          <p:cNvSpPr txBox="1">
            <a:spLocks noChangeArrowheads="1"/>
          </p:cNvSpPr>
          <p:nvPr/>
        </p:nvSpPr>
        <p:spPr bwMode="auto">
          <a:xfrm>
            <a:off x="715963" y="6153150"/>
            <a:ext cx="6873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sz="1600" b="1">
                <a:solidFill>
                  <a:schemeClr val="bg1"/>
                </a:solidFill>
                <a:latin typeface="Arial" charset="0"/>
                <a:cs typeface="Arial" charset="0"/>
              </a:rPr>
              <a:t>EU</a:t>
            </a:r>
          </a:p>
        </p:txBody>
      </p:sp>
      <p:pic>
        <p:nvPicPr>
          <p:cNvPr id="16400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75" y="3503613"/>
            <a:ext cx="1766888" cy="127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tg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913" y="1984375"/>
            <a:ext cx="3881437" cy="2574925"/>
          </a:xfrm>
          <a:prstGeom prst="rect">
            <a:avLst/>
          </a:prstGeom>
          <a:ln w="19050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ntonada plegada 6"/>
          <p:cNvSpPr/>
          <p:nvPr/>
        </p:nvSpPr>
        <p:spPr>
          <a:xfrm>
            <a:off x="1273175" y="5759450"/>
            <a:ext cx="3024188" cy="981075"/>
          </a:xfrm>
          <a:prstGeom prst="foldedCorner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sp>
        <p:nvSpPr>
          <p:cNvPr id="17411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168EEF69-D7E8-43E1-8564-3D1D36BCA757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6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17412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49672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>
                <a:solidFill>
                  <a:srgbClr val="FF0000"/>
                </a:solidFill>
                <a:latin typeface="Arial" charset="0"/>
                <a:cs typeface="Arial" charset="0"/>
              </a:rPr>
              <a:t>Resultats dels MES a Catalunya</a:t>
            </a:r>
            <a:endParaRPr lang="ca-ES" sz="2800" b="1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7413" name="QuadreDeText 5"/>
          <p:cNvSpPr txBox="1">
            <a:spLocks noChangeArrowheads="1"/>
          </p:cNvSpPr>
          <p:nvPr/>
        </p:nvSpPr>
        <p:spPr bwMode="auto">
          <a:xfrm>
            <a:off x="511175" y="1125538"/>
            <a:ext cx="81359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1800" b="1">
                <a:latin typeface="Arial" charset="0"/>
                <a:cs typeface="Arial" charset="0"/>
              </a:rPr>
              <a:t>Les dades elaborades pels ajuntaments, s’han treballat cartogràficament i estadísticament obtenint :</a:t>
            </a:r>
          </a:p>
        </p:txBody>
      </p:sp>
      <p:sp>
        <p:nvSpPr>
          <p:cNvPr id="17414" name="QuadreDeText 5"/>
          <p:cNvSpPr txBox="1">
            <a:spLocks noChangeArrowheads="1"/>
          </p:cNvSpPr>
          <p:nvPr/>
        </p:nvSpPr>
        <p:spPr bwMode="auto">
          <a:xfrm>
            <a:off x="3132138" y="2205038"/>
            <a:ext cx="55149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1800" b="1">
                <a:latin typeface="Arial" charset="0"/>
                <a:cs typeface="Arial" charset="0"/>
              </a:rPr>
              <a:t>Principal font de soroll ambiental a nivell de ciutats és el trànsit viari</a:t>
            </a:r>
          </a:p>
        </p:txBody>
      </p:sp>
      <p:pic>
        <p:nvPicPr>
          <p:cNvPr id="1741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71650"/>
            <a:ext cx="2790825" cy="167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6" name="Rectangle 5"/>
          <p:cNvSpPr>
            <a:spLocks noChangeArrowheads="1"/>
          </p:cNvSpPr>
          <p:nvPr/>
        </p:nvSpPr>
        <p:spPr bwMode="auto">
          <a:xfrm>
            <a:off x="1344613" y="5926138"/>
            <a:ext cx="2879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ca-ES" sz="1200" b="1">
                <a:latin typeface="Arial" charset="0"/>
                <a:cs typeface="Arial" charset="0"/>
              </a:rPr>
              <a:t>En total són 7 aglomeracions, on hi ha representats 20 municipis que suposen quasi 3.250.000 habitants</a:t>
            </a:r>
          </a:p>
        </p:txBody>
      </p:sp>
      <p:pic>
        <p:nvPicPr>
          <p:cNvPr id="174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3573463"/>
            <a:ext cx="5051425" cy="172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8" name="QuadreDeText 5"/>
          <p:cNvSpPr txBox="1">
            <a:spLocks noChangeArrowheads="1"/>
          </p:cNvSpPr>
          <p:nvPr/>
        </p:nvSpPr>
        <p:spPr bwMode="auto">
          <a:xfrm>
            <a:off x="5580063" y="3697288"/>
            <a:ext cx="295275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1800" b="1">
                <a:latin typeface="Arial" charset="0"/>
                <a:cs typeface="Arial" charset="0"/>
              </a:rPr>
              <a:t>Tendència negativa a rangs alts de soroll pels dos indicadors, Ld i Ln, comparant dades 2008 i 2012.</a:t>
            </a:r>
          </a:p>
        </p:txBody>
      </p:sp>
      <p:pic>
        <p:nvPicPr>
          <p:cNvPr id="1741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5676900"/>
            <a:ext cx="1076325" cy="104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D29C1B46-20C7-4947-9843-DFC90BAC54EF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7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18435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49672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>
                <a:solidFill>
                  <a:srgbClr val="FF0000"/>
                </a:solidFill>
                <a:latin typeface="Arial" charset="0"/>
                <a:cs typeface="Arial" charset="0"/>
              </a:rPr>
              <a:t>Com s’elaboren els PA?</a:t>
            </a:r>
            <a:endParaRPr lang="ca-ES" sz="2800" b="1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8436" name="QuadreDeText 5"/>
          <p:cNvSpPr txBox="1">
            <a:spLocks noChangeArrowheads="1"/>
          </p:cNvSpPr>
          <p:nvPr/>
        </p:nvSpPr>
        <p:spPr bwMode="auto">
          <a:xfrm>
            <a:off x="511175" y="965200"/>
            <a:ext cx="81359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1800" b="1">
                <a:latin typeface="Arial" charset="0"/>
                <a:cs typeface="Arial" charset="0"/>
              </a:rPr>
              <a:t>A partir del treball de les dades dels MES, s’obté informació per a que els gestors prioritzin, incorporant la variable acústica:</a:t>
            </a:r>
          </a:p>
        </p:txBody>
      </p:sp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1812925"/>
            <a:ext cx="2719387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Imat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843088"/>
            <a:ext cx="5894387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438150" y="4437063"/>
            <a:ext cx="8454330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lnSpc>
                <a:spcPct val="120000"/>
              </a:lnSpc>
              <a:buClr>
                <a:srgbClr val="D42E12"/>
              </a:buClr>
              <a:defRPr/>
            </a:pPr>
            <a:r>
              <a:rPr lang="ca-ES" sz="1800" b="1" dirty="0" smtClean="0">
                <a:latin typeface="Arial" charset="0"/>
                <a:cs typeface="Arial" charset="0"/>
              </a:rPr>
              <a:t>Els PA han de contemplar totes aquelles mesures directes i indirectes que estan previstes que puguin afectar positivament a la reducció de la contaminació acústica:</a:t>
            </a:r>
          </a:p>
          <a:p>
            <a:pPr eaLnBrk="1" hangingPunct="1">
              <a:lnSpc>
                <a:spcPct val="120000"/>
              </a:lnSpc>
              <a:buClr>
                <a:srgbClr val="D42E12"/>
              </a:buClr>
              <a:defRPr/>
            </a:pPr>
            <a:endParaRPr lang="ca-ES" sz="800" b="1" dirty="0" smtClean="0">
              <a:latin typeface="Arial" charset="0"/>
              <a:cs typeface="Arial" charset="0"/>
            </a:endParaRPr>
          </a:p>
          <a:p>
            <a:pPr marL="285750" indent="-285750" eaLnBrk="1" hangingPunct="1">
              <a:lnSpc>
                <a:spcPct val="120000"/>
              </a:lnSpc>
              <a:buClr>
                <a:srgbClr val="D42E12"/>
              </a:buClr>
              <a:buFont typeface="Arial" pitchFamily="34" charset="0"/>
              <a:buChar char="•"/>
              <a:defRPr/>
            </a:pPr>
            <a:r>
              <a:rPr lang="ca-ES" sz="1800" b="1" dirty="0" smtClean="0">
                <a:latin typeface="Arial" charset="0"/>
                <a:cs typeface="Arial" charset="0"/>
              </a:rPr>
              <a:t>És una eina molt tranversal dins de l’ajuntament</a:t>
            </a:r>
          </a:p>
          <a:p>
            <a:pPr marL="285750" indent="-285750" eaLnBrk="1" hangingPunct="1">
              <a:lnSpc>
                <a:spcPct val="120000"/>
              </a:lnSpc>
              <a:buClr>
                <a:srgbClr val="D42E12"/>
              </a:buClr>
              <a:buFont typeface="Arial" pitchFamily="34" charset="0"/>
              <a:buChar char="•"/>
              <a:defRPr/>
            </a:pPr>
            <a:r>
              <a:rPr lang="ca-ES" sz="1800" b="1" dirty="0" smtClean="0">
                <a:latin typeface="Arial" charset="0"/>
                <a:cs typeface="Arial" charset="0"/>
              </a:rPr>
              <a:t>És necessita consens per a que es dugui a terme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EFA2C895-9931-427F-A7EC-7C920DD2B7C8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8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19459" name="QuadreDeText 4"/>
          <p:cNvSpPr txBox="1">
            <a:spLocks noChangeArrowheads="1"/>
          </p:cNvSpPr>
          <p:nvPr/>
        </p:nvSpPr>
        <p:spPr bwMode="auto">
          <a:xfrm>
            <a:off x="506413" y="504825"/>
            <a:ext cx="6192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>
                <a:solidFill>
                  <a:srgbClr val="FF0000"/>
                </a:solidFill>
                <a:latin typeface="Arial" charset="0"/>
                <a:cs typeface="Arial" charset="0"/>
              </a:rPr>
              <a:t>Informació a la població</a:t>
            </a:r>
            <a:endParaRPr lang="ca-ES" sz="2800" b="1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9460" name="QuadreDeText 5"/>
          <p:cNvSpPr txBox="1">
            <a:spLocks noChangeArrowheads="1"/>
          </p:cNvSpPr>
          <p:nvPr/>
        </p:nvSpPr>
        <p:spPr bwMode="auto">
          <a:xfrm>
            <a:off x="511175" y="1125538"/>
            <a:ext cx="813593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1800" b="1">
                <a:latin typeface="Arial" charset="0"/>
                <a:cs typeface="Arial" charset="0"/>
              </a:rPr>
              <a:t>Les directives 2002/49/CE (gestió ambiental del soroll) i la 2003/4/CE (accés al públic a la informació ambiental), estableixen la necessitat de que tota aquesta informació estigui a l’abast de la població.</a:t>
            </a:r>
          </a:p>
        </p:txBody>
      </p:sp>
      <p:grpSp>
        <p:nvGrpSpPr>
          <p:cNvPr id="19461" name="Agrupa 28"/>
          <p:cNvGrpSpPr>
            <a:grpSpLocks/>
          </p:cNvGrpSpPr>
          <p:nvPr/>
        </p:nvGrpSpPr>
        <p:grpSpPr bwMode="auto">
          <a:xfrm>
            <a:off x="479425" y="2349500"/>
            <a:ext cx="3154363" cy="1260475"/>
            <a:chOff x="3606" y="916974"/>
            <a:chExt cx="3154499" cy="1261799"/>
          </a:xfrm>
        </p:grpSpPr>
        <p:sp>
          <p:nvSpPr>
            <p:cNvPr id="36" name="Pentàgon 35"/>
            <p:cNvSpPr/>
            <p:nvPr/>
          </p:nvSpPr>
          <p:spPr>
            <a:xfrm>
              <a:off x="3607" y="916974"/>
              <a:ext cx="3154498" cy="1261799"/>
            </a:xfrm>
            <a:prstGeom prst="homePlate">
              <a:avLst/>
            </a:prstGeom>
            <a:gradFill rotWithShape="1">
              <a:gsLst>
                <a:gs pos="0">
                  <a:srgbClr val="990033">
                    <a:shade val="80000"/>
                    <a:hueOff val="0"/>
                    <a:satOff val="0"/>
                    <a:lumOff val="0"/>
                    <a:alphaOff val="0"/>
                    <a:shade val="51000"/>
                    <a:satMod val="130000"/>
                  </a:srgbClr>
                </a:gs>
                <a:gs pos="80000">
                  <a:srgbClr val="990033">
                    <a:shade val="80000"/>
                    <a:hueOff val="0"/>
                    <a:satOff val="0"/>
                    <a:lumOff val="0"/>
                    <a:alphaOff val="0"/>
                    <a:shade val="93000"/>
                    <a:satMod val="130000"/>
                  </a:srgbClr>
                </a:gs>
                <a:gs pos="100000">
                  <a:srgbClr val="990033">
                    <a:shade val="80000"/>
                    <a:hueOff val="0"/>
                    <a:satOff val="0"/>
                    <a:lumOff val="0"/>
                    <a:alphaOff val="0"/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37" name="Pentàgon 4"/>
            <p:cNvSpPr/>
            <p:nvPr/>
          </p:nvSpPr>
          <p:spPr>
            <a:xfrm>
              <a:off x="3606" y="916974"/>
              <a:ext cx="2760782" cy="12617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149352" tIns="74676" rIns="37338" bIns="74676" spcCol="1270" anchor="ctr"/>
            <a:lstStyle/>
            <a:p>
              <a:pPr algn="ctr" defTabSz="12446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ca-ES" sz="2800" b="1" dirty="0">
                  <a:solidFill>
                    <a:srgbClr val="FFFFFF"/>
                  </a:solidFill>
                  <a:latin typeface="Arial"/>
                </a:rPr>
                <a:t>MES i PA</a:t>
              </a:r>
            </a:p>
            <a:p>
              <a:pPr marL="180975" indent="-180975" defTabSz="1244600" fontAlgn="auto">
                <a:lnSpc>
                  <a:spcPct val="90000"/>
                </a:lnSpc>
                <a:spcAft>
                  <a:spcPct val="35000"/>
                </a:spcAft>
                <a:buFont typeface="Arial" pitchFamily="34" charset="0"/>
                <a:buChar char="•"/>
                <a:defRPr/>
              </a:pPr>
              <a:r>
                <a:rPr lang="ca-ES" sz="1600" b="1" dirty="0">
                  <a:solidFill>
                    <a:srgbClr val="FFFFFF"/>
                  </a:solidFill>
                  <a:latin typeface="Arial"/>
                </a:rPr>
                <a:t>Elaboració</a:t>
              </a:r>
            </a:p>
            <a:p>
              <a:pPr marL="180975" indent="-180975" defTabSz="1244600" fontAlgn="auto">
                <a:lnSpc>
                  <a:spcPct val="90000"/>
                </a:lnSpc>
                <a:spcAft>
                  <a:spcPct val="35000"/>
                </a:spcAft>
                <a:buFont typeface="Arial" pitchFamily="34" charset="0"/>
                <a:buChar char="•"/>
                <a:defRPr/>
              </a:pPr>
              <a:r>
                <a:rPr lang="ca-ES" sz="1600" b="1" dirty="0">
                  <a:solidFill>
                    <a:srgbClr val="FFFFFF"/>
                  </a:solidFill>
                  <a:latin typeface="Arial"/>
                </a:rPr>
                <a:t>Tràmits administratius</a:t>
              </a:r>
            </a:p>
          </p:txBody>
        </p:sp>
      </p:grpSp>
      <p:grpSp>
        <p:nvGrpSpPr>
          <p:cNvPr id="19462" name="Agrupa 29"/>
          <p:cNvGrpSpPr>
            <a:grpSpLocks/>
          </p:cNvGrpSpPr>
          <p:nvPr/>
        </p:nvGrpSpPr>
        <p:grpSpPr bwMode="auto">
          <a:xfrm>
            <a:off x="3001963" y="2349500"/>
            <a:ext cx="3154362" cy="1260475"/>
            <a:chOff x="2527206" y="916974"/>
            <a:chExt cx="3154498" cy="1261799"/>
          </a:xfrm>
        </p:grpSpPr>
        <p:sp>
          <p:nvSpPr>
            <p:cNvPr id="34" name="Cometes angulars 33"/>
            <p:cNvSpPr/>
            <p:nvPr/>
          </p:nvSpPr>
          <p:spPr>
            <a:xfrm>
              <a:off x="2527206" y="916974"/>
              <a:ext cx="3154498" cy="1261799"/>
            </a:xfrm>
            <a:prstGeom prst="chevron">
              <a:avLst/>
            </a:prstGeom>
            <a:gradFill rotWithShape="1">
              <a:gsLst>
                <a:gs pos="0">
                  <a:srgbClr val="990033">
                    <a:shade val="80000"/>
                    <a:hueOff val="371652"/>
                    <a:satOff val="-37501"/>
                    <a:lumOff val="19807"/>
                    <a:alphaOff val="0"/>
                    <a:shade val="51000"/>
                    <a:satMod val="130000"/>
                  </a:srgbClr>
                </a:gs>
                <a:gs pos="80000">
                  <a:srgbClr val="990033">
                    <a:shade val="80000"/>
                    <a:hueOff val="371652"/>
                    <a:satOff val="-37501"/>
                    <a:lumOff val="19807"/>
                    <a:alphaOff val="0"/>
                    <a:shade val="93000"/>
                    <a:satMod val="130000"/>
                  </a:srgbClr>
                </a:gs>
                <a:gs pos="100000">
                  <a:srgbClr val="990033">
                    <a:shade val="80000"/>
                    <a:hueOff val="371652"/>
                    <a:satOff val="-37501"/>
                    <a:lumOff val="19807"/>
                    <a:alphaOff val="0"/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19473" name="Cometes angulars 6"/>
            <p:cNvSpPr>
              <a:spLocks noChangeArrowheads="1"/>
            </p:cNvSpPr>
            <p:nvPr/>
          </p:nvSpPr>
          <p:spPr bwMode="auto">
            <a:xfrm>
              <a:off x="3127312" y="916974"/>
              <a:ext cx="2265432" cy="1261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12014" tIns="74676" rIns="37338" bIns="74676" anchor="ctr"/>
            <a:lstStyle/>
            <a:p>
              <a:pPr marL="90488" indent="-90488" defTabSz="1244600">
                <a:lnSpc>
                  <a:spcPct val="90000"/>
                </a:lnSpc>
                <a:spcAft>
                  <a:spcPct val="35000"/>
                </a:spcAft>
                <a:buFont typeface="Arial" charset="0"/>
                <a:buChar char="•"/>
                <a:tabLst>
                  <a:tab pos="90488" algn="l"/>
                </a:tabLst>
              </a:pPr>
              <a:r>
                <a:rPr lang="ca-ES" sz="1600" b="1">
                  <a:solidFill>
                    <a:srgbClr val="FFFFFF"/>
                  </a:solidFill>
                  <a:latin typeface="Arial" charset="0"/>
                </a:rPr>
                <a:t>Aprovació inicial</a:t>
              </a:r>
            </a:p>
            <a:p>
              <a:pPr marL="90488" indent="-90488" defTabSz="1244600">
                <a:lnSpc>
                  <a:spcPct val="90000"/>
                </a:lnSpc>
                <a:spcAft>
                  <a:spcPct val="35000"/>
                </a:spcAft>
                <a:buFont typeface="Arial" charset="0"/>
                <a:buChar char="•"/>
                <a:tabLst>
                  <a:tab pos="90488" algn="l"/>
                </a:tabLst>
              </a:pPr>
              <a:r>
                <a:rPr lang="ca-ES" sz="1600" b="1">
                  <a:solidFill>
                    <a:srgbClr val="FFFFFF"/>
                  </a:solidFill>
                  <a:latin typeface="Arial" charset="0"/>
                </a:rPr>
                <a:t>Exposició pública</a:t>
              </a:r>
            </a:p>
            <a:p>
              <a:pPr marL="90488" indent="-90488" defTabSz="1244600">
                <a:lnSpc>
                  <a:spcPct val="90000"/>
                </a:lnSpc>
                <a:spcAft>
                  <a:spcPct val="35000"/>
                </a:spcAft>
                <a:buFont typeface="Arial" charset="0"/>
                <a:buChar char="•"/>
                <a:tabLst>
                  <a:tab pos="90488" algn="l"/>
                </a:tabLst>
              </a:pPr>
              <a:r>
                <a:rPr lang="ca-ES" sz="1600" b="1">
                  <a:solidFill>
                    <a:srgbClr val="FFFFFF"/>
                  </a:solidFill>
                  <a:latin typeface="Arial" charset="0"/>
                </a:rPr>
                <a:t>Aprovació definitiva</a:t>
              </a:r>
            </a:p>
          </p:txBody>
        </p:sp>
      </p:grpSp>
      <p:grpSp>
        <p:nvGrpSpPr>
          <p:cNvPr id="19463" name="Agrupa 30"/>
          <p:cNvGrpSpPr>
            <a:grpSpLocks/>
          </p:cNvGrpSpPr>
          <p:nvPr/>
        </p:nvGrpSpPr>
        <p:grpSpPr bwMode="auto">
          <a:xfrm>
            <a:off x="5526088" y="2349500"/>
            <a:ext cx="3154362" cy="1260475"/>
            <a:chOff x="5050805" y="916974"/>
            <a:chExt cx="3154498" cy="1261799"/>
          </a:xfrm>
        </p:grpSpPr>
        <p:sp>
          <p:nvSpPr>
            <p:cNvPr id="32" name="Cometes angulars 31"/>
            <p:cNvSpPr/>
            <p:nvPr/>
          </p:nvSpPr>
          <p:spPr>
            <a:xfrm>
              <a:off x="5050805" y="916974"/>
              <a:ext cx="3154498" cy="1261799"/>
            </a:xfrm>
            <a:prstGeom prst="chevron">
              <a:avLst/>
            </a:prstGeom>
            <a:gradFill rotWithShape="1">
              <a:gsLst>
                <a:gs pos="0">
                  <a:srgbClr val="990033">
                    <a:shade val="80000"/>
                    <a:hueOff val="743304"/>
                    <a:satOff val="-75001"/>
                    <a:lumOff val="39614"/>
                    <a:alphaOff val="0"/>
                    <a:shade val="51000"/>
                    <a:satMod val="130000"/>
                  </a:srgbClr>
                </a:gs>
                <a:gs pos="80000">
                  <a:srgbClr val="990033">
                    <a:shade val="80000"/>
                    <a:hueOff val="743304"/>
                    <a:satOff val="-75001"/>
                    <a:lumOff val="39614"/>
                    <a:alphaOff val="0"/>
                    <a:shade val="93000"/>
                    <a:satMod val="130000"/>
                  </a:srgbClr>
                </a:gs>
                <a:gs pos="100000">
                  <a:srgbClr val="990033">
                    <a:shade val="80000"/>
                    <a:hueOff val="743304"/>
                    <a:satOff val="-75001"/>
                    <a:lumOff val="39614"/>
                    <a:alphaOff val="0"/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19469" name="Cometes angulars 8"/>
            <p:cNvSpPr>
              <a:spLocks noChangeArrowheads="1"/>
            </p:cNvSpPr>
            <p:nvPr/>
          </p:nvSpPr>
          <p:spPr bwMode="auto">
            <a:xfrm>
              <a:off x="5681705" y="916974"/>
              <a:ext cx="1892699" cy="1261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12014" tIns="74676" rIns="37338" bIns="74676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</a:pPr>
              <a:r>
                <a:rPr lang="ca-ES">
                  <a:solidFill>
                    <a:srgbClr val="FFFFFF"/>
                  </a:solidFill>
                  <a:latin typeface="Arial" charset="0"/>
                </a:rPr>
                <a:t>Informació a la població</a:t>
              </a:r>
            </a:p>
          </p:txBody>
        </p:sp>
      </p:grpSp>
      <p:sp>
        <p:nvSpPr>
          <p:cNvPr id="38" name="QuadreDeText 5"/>
          <p:cNvSpPr txBox="1">
            <a:spLocks noChangeArrowheads="1"/>
          </p:cNvSpPr>
          <p:nvPr/>
        </p:nvSpPr>
        <p:spPr bwMode="auto">
          <a:xfrm>
            <a:off x="3181350" y="4010025"/>
            <a:ext cx="5373688" cy="264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>
              <a:defRPr/>
            </a:pPr>
            <a:r>
              <a:rPr lang="ca-ES" sz="1800" b="1" dirty="0" smtClean="0">
                <a:latin typeface="Arial" charset="0"/>
                <a:cs typeface="Arial" charset="0"/>
              </a:rPr>
              <a:t>En els PA caldria tenir involucrada a la població mitjançant diferents alternatives de processos de participació:</a:t>
            </a:r>
          </a:p>
          <a:p>
            <a:pPr algn="just" eaLnBrk="1" hangingPunct="1">
              <a:defRPr/>
            </a:pPr>
            <a:endParaRPr lang="ca-ES" sz="1800" b="1" dirty="0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  <a:defRPr/>
            </a:pPr>
            <a:r>
              <a:rPr lang="ca-ES" sz="1800" dirty="0" smtClean="0">
                <a:latin typeface="Arial" charset="0"/>
                <a:cs typeface="Arial" charset="0"/>
              </a:rPr>
              <a:t> </a:t>
            </a: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Plataformes com </a:t>
            </a:r>
            <a:r>
              <a:rPr lang="ca-ES" sz="1800" b="1" i="1" dirty="0" smtClean="0">
                <a:latin typeface="Arial" pitchFamily="34" charset="0"/>
                <a:cs typeface="Arial" pitchFamily="34" charset="0"/>
              </a:rPr>
              <a:t>Govern Obert.</a:t>
            </a:r>
          </a:p>
          <a:p>
            <a:pPr marL="180975" indent="-180975" eaLnBrk="1" hangingPunct="1">
              <a:buClr>
                <a:srgbClr val="D42E12"/>
              </a:buClr>
              <a:buFont typeface="Wingdings" pitchFamily="2" charset="2"/>
              <a:buChar char="§"/>
              <a:defRPr/>
            </a:pPr>
            <a:r>
              <a:rPr lang="ca-ES" sz="1800" b="1" dirty="0" smtClean="0">
                <a:latin typeface="Arial" charset="0"/>
                <a:cs typeface="Arial" charset="0"/>
              </a:rPr>
              <a:t> </a:t>
            </a:r>
            <a:r>
              <a:rPr lang="ca-ES" sz="1800" b="1" dirty="0">
                <a:latin typeface="Arial" pitchFamily="34" charset="0"/>
                <a:cs typeface="Arial" pitchFamily="34" charset="0"/>
              </a:rPr>
              <a:t>Comissions de treball amb </a:t>
            </a:r>
            <a:endParaRPr lang="ca-ES" sz="1800" b="1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Clr>
                <a:srgbClr val="D42E12"/>
              </a:buClr>
              <a:defRPr/>
            </a:pP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diferents </a:t>
            </a:r>
            <a:r>
              <a:rPr lang="ca-ES" sz="1800" b="1" dirty="0">
                <a:latin typeface="Arial" pitchFamily="34" charset="0"/>
                <a:cs typeface="Arial" pitchFamily="34" charset="0"/>
              </a:rPr>
              <a:t>sectors/àmbits de la </a:t>
            </a:r>
            <a:endParaRPr lang="ca-ES" sz="1800" b="1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Clr>
                <a:srgbClr val="D42E12"/>
              </a:buClr>
              <a:defRPr/>
            </a:pP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societat.</a:t>
            </a:r>
          </a:p>
          <a:p>
            <a:pPr marL="180975" indent="-180975" eaLnBrk="1" hangingPunct="1">
              <a:buClr>
                <a:srgbClr val="D42E12"/>
              </a:buClr>
              <a:buFont typeface="Wingdings" pitchFamily="2" charset="2"/>
              <a:buChar char="§"/>
              <a:defRPr/>
            </a:pPr>
            <a:r>
              <a:rPr lang="ca-ES" sz="1800" b="1" dirty="0">
                <a:latin typeface="Arial" charset="0"/>
                <a:cs typeface="Arial" charset="0"/>
              </a:rPr>
              <a:t> </a:t>
            </a: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...</a:t>
            </a:r>
            <a:endParaRPr lang="ca-ES" sz="1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65" name="Picture 7" descr="https://tctechcrunch2011.files.wordpress.com/2015/04/feedback.jpg?w=7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4384675"/>
            <a:ext cx="2868612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210298E5-1A02-43C9-9355-6A960C4281D6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9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20483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49672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>
                <a:solidFill>
                  <a:srgbClr val="FF0000"/>
                </a:solidFill>
                <a:latin typeface="Arial" charset="0"/>
                <a:cs typeface="Arial" charset="0"/>
              </a:rPr>
              <a:t>Dificultats i avenços</a:t>
            </a:r>
            <a:endParaRPr lang="ca-ES" sz="2800" b="1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20484" name="Rectangle 1"/>
          <p:cNvSpPr>
            <a:spLocks noChangeArrowheads="1"/>
          </p:cNvSpPr>
          <p:nvPr/>
        </p:nvSpPr>
        <p:spPr bwMode="auto">
          <a:xfrm>
            <a:off x="1547813" y="1085850"/>
            <a:ext cx="720090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r>
              <a:rPr lang="ca-ES" sz="1800">
                <a:latin typeface="Arial" charset="0"/>
                <a:cs typeface="Arial" charset="0"/>
              </a:rPr>
              <a:t> </a:t>
            </a:r>
            <a:r>
              <a:rPr lang="ca-ES" sz="1800" b="1">
                <a:latin typeface="Arial" charset="0"/>
                <a:cs typeface="Arial" charset="0"/>
              </a:rPr>
              <a:t>Dades dels mapes son comparables si s'utilitza la mateixa metodologia</a:t>
            </a:r>
          </a:p>
          <a:p>
            <a:pPr algn="just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r>
              <a:rPr lang="ca-ES" sz="1800" b="1">
                <a:latin typeface="Arial" charset="0"/>
                <a:cs typeface="Arial" charset="0"/>
              </a:rPr>
              <a:t> A Catalunya, sempre s’ha pensat que cal gastar diners en plans i no en mapes</a:t>
            </a:r>
          </a:p>
          <a:p>
            <a:pPr algn="just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r>
              <a:rPr lang="ca-ES" sz="1800" b="1">
                <a:latin typeface="Arial" charset="0"/>
                <a:cs typeface="Arial" charset="0"/>
              </a:rPr>
              <a:t> Cal millorar la informació dels resultats a la població i fer-los entenedors  </a:t>
            </a:r>
          </a:p>
        </p:txBody>
      </p:sp>
      <p:sp>
        <p:nvSpPr>
          <p:cNvPr id="3" name="Oval 2"/>
          <p:cNvSpPr/>
          <p:nvPr/>
        </p:nvSpPr>
        <p:spPr>
          <a:xfrm>
            <a:off x="468313" y="1697038"/>
            <a:ext cx="863600" cy="865187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sp>
        <p:nvSpPr>
          <p:cNvPr id="20486" name="QuadreDeText 3"/>
          <p:cNvSpPr txBox="1">
            <a:spLocks noChangeArrowheads="1"/>
          </p:cNvSpPr>
          <p:nvPr/>
        </p:nvSpPr>
        <p:spPr bwMode="auto">
          <a:xfrm>
            <a:off x="539750" y="1944688"/>
            <a:ext cx="792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sz="2000" b="1">
                <a:solidFill>
                  <a:schemeClr val="bg1"/>
                </a:solidFill>
                <a:latin typeface="Arial" charset="0"/>
                <a:cs typeface="Arial" charset="0"/>
              </a:rPr>
              <a:t>MES</a:t>
            </a:r>
          </a:p>
        </p:txBody>
      </p:sp>
      <p:sp>
        <p:nvSpPr>
          <p:cNvPr id="9" name="Oval 8"/>
          <p:cNvSpPr/>
          <p:nvPr/>
        </p:nvSpPr>
        <p:spPr>
          <a:xfrm>
            <a:off x="482600" y="4019550"/>
            <a:ext cx="863600" cy="8636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sp>
        <p:nvSpPr>
          <p:cNvPr id="20488" name="QuadreDeText 9"/>
          <p:cNvSpPr txBox="1">
            <a:spLocks noChangeArrowheads="1"/>
          </p:cNvSpPr>
          <p:nvPr/>
        </p:nvSpPr>
        <p:spPr bwMode="auto">
          <a:xfrm>
            <a:off x="625475" y="4267200"/>
            <a:ext cx="576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sz="2000" b="1">
                <a:solidFill>
                  <a:schemeClr val="bg1"/>
                </a:solidFill>
                <a:latin typeface="Arial" charset="0"/>
                <a:cs typeface="Arial" charset="0"/>
              </a:rPr>
              <a:t>PA</a:t>
            </a:r>
          </a:p>
        </p:txBody>
      </p:sp>
      <p:sp>
        <p:nvSpPr>
          <p:cNvPr id="20489" name="Rectangle 10"/>
          <p:cNvSpPr>
            <a:spLocks noChangeArrowheads="1"/>
          </p:cNvSpPr>
          <p:nvPr/>
        </p:nvSpPr>
        <p:spPr bwMode="auto">
          <a:xfrm>
            <a:off x="1547813" y="3357563"/>
            <a:ext cx="7200900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r>
              <a:rPr lang="ca-ES" sz="1800">
                <a:latin typeface="Arial" charset="0"/>
                <a:cs typeface="Arial" charset="0"/>
              </a:rPr>
              <a:t> </a:t>
            </a:r>
            <a:r>
              <a:rPr lang="ca-ES" sz="1800" b="1">
                <a:latin typeface="Arial" charset="0"/>
                <a:cs typeface="Arial" charset="0"/>
              </a:rPr>
              <a:t>La crisi econòmica ha limitat molt el PA, especialment en accions dels paquets d’inversions i incentius.</a:t>
            </a:r>
          </a:p>
          <a:p>
            <a:pPr algn="just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r>
              <a:rPr lang="ca-ES" sz="1800" b="1">
                <a:latin typeface="Arial" charset="0"/>
                <a:cs typeface="Arial" charset="0"/>
              </a:rPr>
              <a:t> Els ajuntaments han començat a treballar en un dinàmica que no estaven acostumats i establir estratègies planificades</a:t>
            </a:r>
          </a:p>
          <a:p>
            <a:pPr algn="just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r>
              <a:rPr lang="ca-ES" sz="1800" b="1">
                <a:latin typeface="Arial" charset="0"/>
                <a:cs typeface="Arial" charset="0"/>
              </a:rPr>
              <a:t> Els PA caldria que fossin més concrets, amb partides pressupostaries,  indicadors de seguiment i processos participatius de la ciutadania.</a:t>
            </a:r>
          </a:p>
          <a:p>
            <a:pPr algn="just">
              <a:lnSpc>
                <a:spcPct val="120000"/>
              </a:lnSpc>
              <a:buClr>
                <a:srgbClr val="D42E12"/>
              </a:buClr>
            </a:pPr>
            <a:endParaRPr lang="ca-ES" sz="1800" b="1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873</TotalTime>
  <Words>785</Words>
  <Application>Microsoft Office PowerPoint</Application>
  <PresentationFormat>Presentació en pantalla (4:3)</PresentationFormat>
  <Paragraphs>112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Títols de les diapositives</vt:lpstr>
      </vt:variant>
      <vt:variant>
        <vt:i4>11</vt:i4>
      </vt:variant>
    </vt:vector>
  </HeadingPairs>
  <TitlesOfParts>
    <vt:vector size="12" baseType="lpstr">
      <vt:lpstr>Diseño predeterminado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</vt:vector>
  </TitlesOfParts>
  <Company>Ajuntament de Sabadell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sortiz</dc:creator>
  <cp:lastModifiedBy>Eduard Puig Solé</cp:lastModifiedBy>
  <cp:revision>40</cp:revision>
  <dcterms:created xsi:type="dcterms:W3CDTF">2016-04-08T10:21:13Z</dcterms:created>
  <dcterms:modified xsi:type="dcterms:W3CDTF">2016-04-27T07:13:10Z</dcterms:modified>
</cp:coreProperties>
</file>