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67" r:id="rId3"/>
    <p:sldId id="268" r:id="rId4"/>
    <p:sldId id="269" r:id="rId5"/>
    <p:sldId id="258" r:id="rId6"/>
    <p:sldId id="266" r:id="rId7"/>
    <p:sldId id="270" r:id="rId8"/>
    <p:sldId id="271" r:id="rId9"/>
    <p:sldId id="260" r:id="rId10"/>
    <p:sldId id="275" r:id="rId11"/>
    <p:sldId id="272" r:id="rId12"/>
    <p:sldId id="273" r:id="rId13"/>
    <p:sldId id="274" r:id="rId14"/>
    <p:sldId id="276" r:id="rId15"/>
    <p:sldId id="265" r:id="rId16"/>
    <p:sldId id="277" r:id="rId17"/>
  </p:sldIdLst>
  <p:sldSz cx="9144000" cy="6858000" type="screen4x3"/>
  <p:notesSz cx="6669088" cy="9926638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 varScale="1">
        <p:scale>
          <a:sx n="95" d="100"/>
          <a:sy n="95" d="100"/>
        </p:scale>
        <p:origin x="-96" y="-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capçaler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a-ES"/>
          </a:p>
        </p:txBody>
      </p:sp>
      <p:sp>
        <p:nvSpPr>
          <p:cNvPr id="3" name="Contenidor de data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0B3C8D-B25C-4B79-8606-1C4D09C14D36}" type="datetimeFigureOut">
              <a:rPr lang="ca-ES" smtClean="0"/>
              <a:t>27/04/2016</a:t>
            </a:fld>
            <a:endParaRPr lang="ca-ES"/>
          </a:p>
        </p:txBody>
      </p:sp>
      <p:sp>
        <p:nvSpPr>
          <p:cNvPr id="4" name="Contenidor de peu de pàgina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a-ES"/>
          </a:p>
        </p:txBody>
      </p:sp>
      <p:sp>
        <p:nvSpPr>
          <p:cNvPr id="5" name="Conteni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2FBE84-447B-46AF-A7DA-DB59BBBA39AE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8376368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capçaler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3" name="Contenidor de data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9258729-1CE9-414F-8511-1DF941836FCC}" type="datetimeFigureOut">
              <a:rPr lang="ca-ES"/>
              <a:pPr>
                <a:defRPr/>
              </a:pPr>
              <a:t>27/04/2016</a:t>
            </a:fld>
            <a:endParaRPr lang="ca-ES"/>
          </a:p>
        </p:txBody>
      </p:sp>
      <p:sp>
        <p:nvSpPr>
          <p:cNvPr id="4" name="Contenidor d'imatge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a-ES" noProof="0" smtClean="0"/>
          </a:p>
        </p:txBody>
      </p:sp>
      <p:sp>
        <p:nvSpPr>
          <p:cNvPr id="5" name="Contenidor de notes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a-ES" noProof="0" smtClean="0"/>
              <a:t>Feu clic aquí per editar estils</a:t>
            </a:r>
          </a:p>
          <a:p>
            <a:pPr lvl="1"/>
            <a:r>
              <a:rPr lang="ca-ES" noProof="0" smtClean="0"/>
              <a:t>Segon nivell</a:t>
            </a:r>
          </a:p>
          <a:p>
            <a:pPr lvl="2"/>
            <a:r>
              <a:rPr lang="ca-ES" noProof="0" smtClean="0"/>
              <a:t>Tercer nivell</a:t>
            </a:r>
          </a:p>
          <a:p>
            <a:pPr lvl="3"/>
            <a:r>
              <a:rPr lang="ca-ES" noProof="0" smtClean="0"/>
              <a:t>Quart nivell</a:t>
            </a:r>
          </a:p>
          <a:p>
            <a:pPr lvl="4"/>
            <a:r>
              <a:rPr lang="ca-ES" noProof="0" smtClean="0"/>
              <a:t>Cinquè nivell</a:t>
            </a:r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61E4F2D-4C1F-4C8F-ABE8-62CCBB22B70D}" type="slidenum">
              <a:rPr lang="ca-ES"/>
              <a:pPr>
                <a:defRPr/>
              </a:pPr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766183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t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60350"/>
            <a:ext cx="15001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o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Subtíto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a-ES" smtClean="0"/>
              <a:t>Feu clic aquí per editar l'estil de subtítols del patró.</a:t>
            </a:r>
            <a:endParaRPr lang="ca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F1C36-1381-4553-87D4-E88DAEA1BF8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44918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ol i text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t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60350"/>
            <a:ext cx="15001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04CD2-715F-4119-A3E1-E3AC9886BEB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63751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ol vertical 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t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60350"/>
            <a:ext cx="15001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ol vertica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ext vertical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3EDB0-50DB-421D-8240-F0A8C012D21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8192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ol i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t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60350"/>
            <a:ext cx="15001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BD520-1EB3-4A37-A7A7-86067D2D277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6072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pçalera de la sec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t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60350"/>
            <a:ext cx="15001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4443B-BADA-4578-BDE0-3748283F514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7134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t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60350"/>
            <a:ext cx="15001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contingut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4" name="Contenidor de contingut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6" name="Contenidor de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Contenidor de peu de pà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Conteni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A373CC-42FE-49C2-98F4-49A0FFD60B5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73036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  <p:sp>
        <p:nvSpPr>
          <p:cNvPr id="4" name="Contenidor de conting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5" name="Contenidor de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  <p:sp>
        <p:nvSpPr>
          <p:cNvPr id="6" name="Contenidor de conting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F3962-9CE8-4B33-A5D3-7C874941DA0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28174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omés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t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60350"/>
            <a:ext cx="15001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76374-0505-4ACE-A415-E4CC6443B2A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12794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t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60350"/>
            <a:ext cx="15001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idor de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Contenidor de peu de pà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Conteni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8604250" y="6524625"/>
            <a:ext cx="430213" cy="252413"/>
          </a:xfrm>
        </p:spPr>
        <p:txBody>
          <a:bodyPr/>
          <a:lstStyle>
            <a:lvl1pPr>
              <a:defRPr sz="1200" b="1" i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E80DCE0-1915-4F54-BD2C-9AA38300090D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68809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ingut amb l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t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60350"/>
            <a:ext cx="15001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4" name="Contenidor de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5321C-B515-4A0B-B586-A1CCF455D16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67177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tge amb l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t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60350"/>
            <a:ext cx="15001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'imatg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a-ES" noProof="0" smtClean="0"/>
          </a:p>
        </p:txBody>
      </p:sp>
      <p:sp>
        <p:nvSpPr>
          <p:cNvPr id="4" name="Contenidor de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66E2A-CA1C-4D6D-A785-C846962581F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1497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DD38796-12FF-46B0-8585-929BCD8463F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4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quadmap.eu/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silence-ip.org/site/index.html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slate.adobe.com/cp/GIGXZ/" TargetMode="External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I:\SILVIA\MAC\Porta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QuadreDeText 1"/>
          <p:cNvSpPr txBox="1">
            <a:spLocks noChangeArrowheads="1"/>
          </p:cNvSpPr>
          <p:nvPr/>
        </p:nvSpPr>
        <p:spPr bwMode="auto">
          <a:xfrm>
            <a:off x="468313" y="476250"/>
            <a:ext cx="813593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hangingPunct="1"/>
            <a:endParaRPr lang="ca-ES" dirty="0"/>
          </a:p>
          <a:p>
            <a:pPr algn="ctr" eaLnBrk="1" hangingPunct="1"/>
            <a:r>
              <a:rPr lang="ca-ES" dirty="0">
                <a:latin typeface="Arial" charset="0"/>
                <a:cs typeface="Arial" charset="0"/>
              </a:rPr>
              <a:t> </a:t>
            </a:r>
            <a:r>
              <a:rPr lang="ca-ES" sz="2800" b="1" dirty="0">
                <a:latin typeface="Arial" charset="0"/>
                <a:cs typeface="Arial" charset="0"/>
              </a:rPr>
              <a:t>REPTE </a:t>
            </a:r>
            <a:r>
              <a:rPr lang="ca-ES" sz="2800" b="1" dirty="0" smtClean="0">
                <a:latin typeface="Arial" charset="0"/>
                <a:cs typeface="Arial" charset="0"/>
              </a:rPr>
              <a:t>7:</a:t>
            </a:r>
            <a:endParaRPr lang="ca-ES" sz="2800" b="1" dirty="0">
              <a:latin typeface="Arial" charset="0"/>
              <a:cs typeface="Arial" charset="0"/>
            </a:endParaRPr>
          </a:p>
          <a:p>
            <a:pPr algn="ctr" eaLnBrk="1" hangingPunct="1"/>
            <a:r>
              <a:rPr lang="ca-ES" sz="2800" b="1" dirty="0" smtClean="0">
                <a:latin typeface="Arial" charset="0"/>
                <a:cs typeface="Arial" charset="0"/>
              </a:rPr>
              <a:t>Zones tranquil·les – un repte </a:t>
            </a:r>
            <a:r>
              <a:rPr lang="ca-ES" sz="2800" b="1" dirty="0" smtClean="0">
                <a:latin typeface="Arial" charset="0"/>
                <a:cs typeface="Arial" charset="0"/>
              </a:rPr>
              <a:t>i </a:t>
            </a:r>
            <a:r>
              <a:rPr lang="ca-ES" sz="2800" b="1" dirty="0" smtClean="0">
                <a:latin typeface="Arial" charset="0"/>
                <a:cs typeface="Arial" charset="0"/>
              </a:rPr>
              <a:t>una necessitat</a:t>
            </a:r>
            <a:endParaRPr lang="ca-ES" sz="2800" dirty="0">
              <a:latin typeface="Arial" charset="0"/>
              <a:cs typeface="Arial" charset="0"/>
            </a:endParaRPr>
          </a:p>
        </p:txBody>
      </p:sp>
      <p:sp>
        <p:nvSpPr>
          <p:cNvPr id="12292" name="Rectangle 3"/>
          <p:cNvSpPr txBox="1">
            <a:spLocks noChangeArrowheads="1"/>
          </p:cNvSpPr>
          <p:nvPr/>
        </p:nvSpPr>
        <p:spPr bwMode="auto">
          <a:xfrm>
            <a:off x="2987675" y="3000375"/>
            <a:ext cx="3313113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ca-ES" sz="1400">
                <a:latin typeface="Arial" charset="0"/>
              </a:rPr>
              <a:t>Eduard Puig Solé, </a:t>
            </a:r>
            <a:r>
              <a:rPr lang="ca-ES" sz="1400" u="sng">
                <a:solidFill>
                  <a:srgbClr val="FF0000"/>
                </a:solidFill>
                <a:latin typeface="Arial" charset="0"/>
              </a:rPr>
              <a:t>epuigs@gencat.cat</a:t>
            </a:r>
          </a:p>
          <a:p>
            <a:pPr eaLnBrk="1" hangingPunct="1">
              <a:spcBef>
                <a:spcPct val="20000"/>
              </a:spcBef>
            </a:pPr>
            <a:r>
              <a:rPr lang="ca-ES" sz="1200">
                <a:latin typeface="Arial" charset="0"/>
              </a:rPr>
              <a:t>Servei de Prevenció i Control de la Contaminació Acústica i Lumínica</a:t>
            </a:r>
          </a:p>
          <a:p>
            <a:pPr eaLnBrk="1" hangingPunct="1">
              <a:spcBef>
                <a:spcPct val="20000"/>
              </a:spcBef>
            </a:pPr>
            <a:r>
              <a:rPr lang="ca-ES" sz="1200" b="1" i="1">
                <a:latin typeface="Arial" charset="0"/>
              </a:rPr>
              <a:t>Direcció General de Qualitat Ambiental</a:t>
            </a:r>
          </a:p>
        </p:txBody>
      </p:sp>
      <p:pic>
        <p:nvPicPr>
          <p:cNvPr id="12293" name="Imat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4076700"/>
            <a:ext cx="14986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idor de número de diapositiva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fld id="{02A38839-2D78-4A02-B402-A9D91682DFB7}" type="slidenum">
              <a:rPr lang="es-ES" sz="1200" smtClean="0">
                <a:latin typeface="Arial" charset="0"/>
                <a:cs typeface="Arial" charset="0"/>
              </a:rPr>
              <a:pPr eaLnBrk="1" hangingPunct="1"/>
              <a:t>10</a:t>
            </a:fld>
            <a:endParaRPr lang="es-ES" sz="1200" smtClean="0">
              <a:latin typeface="Arial" charset="0"/>
              <a:cs typeface="Arial" charset="0"/>
            </a:endParaRPr>
          </a:p>
        </p:txBody>
      </p:sp>
      <p:sp>
        <p:nvSpPr>
          <p:cNvPr id="16388" name="QuadreDeText 4"/>
          <p:cNvSpPr txBox="1">
            <a:spLocks noChangeArrowheads="1"/>
          </p:cNvSpPr>
          <p:nvPr/>
        </p:nvSpPr>
        <p:spPr bwMode="auto">
          <a:xfrm>
            <a:off x="468313" y="503238"/>
            <a:ext cx="49672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r>
              <a:rPr lang="ca-ES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Exemple – El Papiol</a:t>
            </a:r>
            <a:endParaRPr lang="ca-ES" sz="2800" b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16389" name="QuadreDeText 5"/>
          <p:cNvSpPr txBox="1">
            <a:spLocks noChangeArrowheads="1"/>
          </p:cNvSpPr>
          <p:nvPr/>
        </p:nvSpPr>
        <p:spPr bwMode="auto">
          <a:xfrm>
            <a:off x="511175" y="1125538"/>
            <a:ext cx="838130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just" eaLnBrk="1" hangingPunct="1"/>
            <a:r>
              <a:rPr lang="ca-ES" sz="1800" b="1" dirty="0" smtClean="0">
                <a:solidFill>
                  <a:srgbClr val="000000"/>
                </a:solidFill>
                <a:latin typeface="Arial"/>
              </a:rPr>
              <a:t>El pla específic de la ZEPQA del </a:t>
            </a:r>
            <a:r>
              <a:rPr lang="ca-ES" sz="1800" b="1" dirty="0">
                <a:solidFill>
                  <a:srgbClr val="000000"/>
                </a:solidFill>
                <a:latin typeface="Arial"/>
              </a:rPr>
              <a:t>Papiol pretén dotar a l’Ajuntament de les eines més adients per mantenir i millorar la qualitat acústica de la </a:t>
            </a:r>
            <a:r>
              <a:rPr lang="ca-ES" sz="1800" b="1" dirty="0" smtClean="0">
                <a:solidFill>
                  <a:srgbClr val="000000"/>
                </a:solidFill>
                <a:latin typeface="Arial"/>
              </a:rPr>
              <a:t>zona. S’estructura en 4 àmbits:</a:t>
            </a:r>
            <a:endParaRPr lang="ca-ES" sz="1800" b="1" dirty="0">
              <a:latin typeface="Arial" charset="0"/>
              <a:cs typeface="Arial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132856"/>
            <a:ext cx="7038975" cy="103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025" y="3307499"/>
            <a:ext cx="3179219" cy="3226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307499"/>
            <a:ext cx="3345375" cy="2925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36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idor de número de diapositiva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fld id="{02A38839-2D78-4A02-B402-A9D91682DFB7}" type="slidenum">
              <a:rPr lang="es-ES" sz="1200" smtClean="0">
                <a:latin typeface="Arial" charset="0"/>
                <a:cs typeface="Arial" charset="0"/>
              </a:rPr>
              <a:pPr eaLnBrk="1" hangingPunct="1"/>
              <a:t>11</a:t>
            </a:fld>
            <a:endParaRPr lang="es-ES" sz="1200" smtClean="0">
              <a:latin typeface="Arial" charset="0"/>
              <a:cs typeface="Arial" charset="0"/>
            </a:endParaRPr>
          </a:p>
        </p:txBody>
      </p:sp>
      <p:sp>
        <p:nvSpPr>
          <p:cNvPr id="16388" name="QuadreDeText 4"/>
          <p:cNvSpPr txBox="1">
            <a:spLocks noChangeArrowheads="1"/>
          </p:cNvSpPr>
          <p:nvPr/>
        </p:nvSpPr>
        <p:spPr bwMode="auto">
          <a:xfrm>
            <a:off x="468313" y="503238"/>
            <a:ext cx="64799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r>
              <a:rPr lang="ca-ES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Exemple – El </a:t>
            </a:r>
            <a:r>
              <a:rPr lang="ca-ES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Monstant</a:t>
            </a:r>
            <a:r>
              <a:rPr lang="ca-ES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(en elaboració)</a:t>
            </a:r>
            <a:endParaRPr lang="ca-ES" sz="2800" b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16389" name="QuadreDeText 5"/>
          <p:cNvSpPr txBox="1">
            <a:spLocks noChangeArrowheads="1"/>
          </p:cNvSpPr>
          <p:nvPr/>
        </p:nvSpPr>
        <p:spPr bwMode="auto">
          <a:xfrm>
            <a:off x="511175" y="1125538"/>
            <a:ext cx="813593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just" eaLnBrk="1" hangingPunct="1"/>
            <a:r>
              <a:rPr lang="ca-ES" sz="1800" b="1" dirty="0" smtClean="0">
                <a:latin typeface="Arial" charset="0"/>
                <a:cs typeface="Arial" charset="0"/>
              </a:rPr>
              <a:t>Parc del Montsant , amb una superfície de més de 9.000 ha, e</a:t>
            </a: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s </a:t>
            </a:r>
            <a:r>
              <a:rPr lang="ca-ES" sz="1800" b="1" dirty="0">
                <a:latin typeface="Arial" pitchFamily="34" charset="0"/>
                <a:cs typeface="Arial" pitchFamily="34" charset="0"/>
              </a:rPr>
              <a:t>troba inclòs dins dels municipis de La Morera de Montsant, Ulldemolins, Margalef, Cabacés, Cornudella de Montsant, La Vilella Alta, La Vilella Baixa, La Bisbal de </a:t>
            </a: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Falset, i encerclat per una xarxa de carreteres locals amb una baixa densitat de trànsit. </a:t>
            </a:r>
            <a:endParaRPr lang="ca-ES" sz="1800" b="1" dirty="0">
              <a:latin typeface="Arial" charset="0"/>
              <a:cs typeface="Arial" charset="0"/>
            </a:endParaRPr>
          </a:p>
        </p:txBody>
      </p:sp>
      <p:sp>
        <p:nvSpPr>
          <p:cNvPr id="23" name="QuadreDeText 5"/>
          <p:cNvSpPr txBox="1">
            <a:spLocks noChangeArrowheads="1"/>
          </p:cNvSpPr>
          <p:nvPr/>
        </p:nvSpPr>
        <p:spPr bwMode="auto">
          <a:xfrm>
            <a:off x="4759450" y="2911160"/>
            <a:ext cx="3887663" cy="2154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just" eaLnBrk="1" hangingPunct="1"/>
            <a:r>
              <a:rPr lang="ca-ES" sz="1800" b="1" dirty="0" smtClean="0">
                <a:latin typeface="Arial" charset="0"/>
                <a:cs typeface="Arial" charset="0"/>
              </a:rPr>
              <a:t>Metodologia:</a:t>
            </a:r>
          </a:p>
          <a:p>
            <a:pPr algn="just" eaLnBrk="1" hangingPunct="1"/>
            <a:endParaRPr lang="ca-ES" sz="800" b="1" dirty="0">
              <a:latin typeface="Arial" charset="0"/>
              <a:cs typeface="Arial" charset="0"/>
            </a:endParaRPr>
          </a:p>
          <a:p>
            <a:pPr marL="285750" indent="-285750" algn="just" eaLnBrk="1" hangingPunct="1">
              <a:buFont typeface="Arial" pitchFamily="34" charset="0"/>
              <a:buChar char="•"/>
            </a:pPr>
            <a:r>
              <a:rPr lang="ca-ES" sz="1800" b="1" dirty="0" smtClean="0">
                <a:latin typeface="Arial" charset="0"/>
                <a:cs typeface="Arial" charset="0"/>
              </a:rPr>
              <a:t>Mesuraments de llarga durada, amb diferents períodes de l’any, situats en els nuclis de població.</a:t>
            </a:r>
          </a:p>
          <a:p>
            <a:pPr marL="285750" indent="-285750" algn="just" eaLnBrk="1" hangingPunct="1">
              <a:buFont typeface="Arial" pitchFamily="34" charset="0"/>
              <a:buChar char="•"/>
            </a:pPr>
            <a:r>
              <a:rPr lang="ca-ES" sz="1800" b="1" dirty="0" smtClean="0">
                <a:latin typeface="Arial" charset="0"/>
                <a:cs typeface="Arial" charset="0"/>
              </a:rPr>
              <a:t>Mesuraments puntuals a l’interior del parc.</a:t>
            </a:r>
          </a:p>
        </p:txBody>
      </p:sp>
      <p:pic>
        <p:nvPicPr>
          <p:cNvPr id="2" name="Imat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75" y="2911160"/>
            <a:ext cx="3960948" cy="2800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12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idor de número de diapositiva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fld id="{02A38839-2D78-4A02-B402-A9D91682DFB7}" type="slidenum">
              <a:rPr lang="es-ES" sz="1200" smtClean="0">
                <a:latin typeface="Arial" charset="0"/>
                <a:cs typeface="Arial" charset="0"/>
              </a:rPr>
              <a:pPr eaLnBrk="1" hangingPunct="1"/>
              <a:t>12</a:t>
            </a:fld>
            <a:endParaRPr lang="es-ES" sz="1200" smtClean="0">
              <a:latin typeface="Arial" charset="0"/>
              <a:cs typeface="Arial" charset="0"/>
            </a:endParaRPr>
          </a:p>
        </p:txBody>
      </p:sp>
      <p:sp>
        <p:nvSpPr>
          <p:cNvPr id="16388" name="QuadreDeText 4"/>
          <p:cNvSpPr txBox="1">
            <a:spLocks noChangeArrowheads="1"/>
          </p:cNvSpPr>
          <p:nvPr/>
        </p:nvSpPr>
        <p:spPr bwMode="auto">
          <a:xfrm>
            <a:off x="468313" y="503238"/>
            <a:ext cx="64799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r>
              <a:rPr lang="ca-ES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Exemple – El </a:t>
            </a:r>
            <a:r>
              <a:rPr lang="ca-ES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Monstant</a:t>
            </a:r>
            <a:r>
              <a:rPr lang="ca-ES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(en elaboració)</a:t>
            </a:r>
            <a:endParaRPr lang="ca-ES" sz="2800" b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23" name="QuadreDeText 5"/>
          <p:cNvSpPr txBox="1">
            <a:spLocks noChangeArrowheads="1"/>
          </p:cNvSpPr>
          <p:nvPr/>
        </p:nvSpPr>
        <p:spPr bwMode="auto">
          <a:xfrm>
            <a:off x="395536" y="3501008"/>
            <a:ext cx="374364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just" eaLnBrk="1" hangingPunct="1"/>
            <a:r>
              <a:rPr lang="ca-ES" sz="1800" b="1" dirty="0" smtClean="0">
                <a:latin typeface="Arial" charset="0"/>
                <a:cs typeface="Arial" charset="0"/>
              </a:rPr>
              <a:t>Punts de llarga durada:</a:t>
            </a:r>
          </a:p>
          <a:p>
            <a:pPr algn="just" eaLnBrk="1" hangingPunct="1"/>
            <a:endParaRPr lang="ca-ES" sz="800" b="1" dirty="0">
              <a:latin typeface="Arial" charset="0"/>
              <a:cs typeface="Arial" charset="0"/>
            </a:endParaRPr>
          </a:p>
          <a:p>
            <a:pPr marL="285750" indent="-285750" algn="just" eaLnBrk="1" hangingPunct="1">
              <a:buFont typeface="Arial" pitchFamily="34" charset="0"/>
              <a:buChar char="•"/>
            </a:pPr>
            <a:r>
              <a:rPr lang="ca-ES" sz="1800" b="1" dirty="0" smtClean="0">
                <a:latin typeface="Arial" charset="0"/>
                <a:cs typeface="Arial" charset="0"/>
              </a:rPr>
              <a:t>Equips mesurant en continu, amb dades comunicades  a temps real al núvol.</a:t>
            </a:r>
          </a:p>
        </p:txBody>
      </p:sp>
      <p:sp>
        <p:nvSpPr>
          <p:cNvPr id="7" name="QuadreDeText 5"/>
          <p:cNvSpPr txBox="1">
            <a:spLocks noChangeArrowheads="1"/>
          </p:cNvSpPr>
          <p:nvPr/>
        </p:nvSpPr>
        <p:spPr bwMode="auto">
          <a:xfrm>
            <a:off x="4644008" y="3499872"/>
            <a:ext cx="351429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just" eaLnBrk="1" hangingPunct="1"/>
            <a:r>
              <a:rPr lang="ca-ES" sz="1800" b="1" dirty="0" smtClean="0">
                <a:latin typeface="Arial" charset="0"/>
                <a:cs typeface="Arial" charset="0"/>
              </a:rPr>
              <a:t>Punts de curta durada:</a:t>
            </a:r>
          </a:p>
          <a:p>
            <a:pPr algn="just" eaLnBrk="1" hangingPunct="1"/>
            <a:endParaRPr lang="ca-ES" sz="800" b="1" dirty="0">
              <a:latin typeface="Arial" charset="0"/>
              <a:cs typeface="Arial" charset="0"/>
            </a:endParaRPr>
          </a:p>
          <a:p>
            <a:pPr marL="285750" indent="-285750" algn="just" eaLnBrk="1" hangingPunct="1">
              <a:buFont typeface="Arial" pitchFamily="34" charset="0"/>
              <a:buChar char="•"/>
            </a:pPr>
            <a:r>
              <a:rPr lang="ca-ES" sz="1800" b="1" dirty="0" smtClean="0">
                <a:latin typeface="Arial" charset="0"/>
                <a:cs typeface="Arial" charset="0"/>
              </a:rPr>
              <a:t>Punts situats en llocs d'interès ermites i zones d’esbarjo</a:t>
            </a:r>
          </a:p>
        </p:txBody>
      </p:sp>
      <p:pic>
        <p:nvPicPr>
          <p:cNvPr id="3" name="Imat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8"/>
            <a:ext cx="9144000" cy="1935332"/>
          </a:xfrm>
          <a:prstGeom prst="rect">
            <a:avLst/>
          </a:prstGeom>
        </p:spPr>
      </p:pic>
      <p:pic>
        <p:nvPicPr>
          <p:cNvPr id="4" name="Imat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703" y="4941168"/>
            <a:ext cx="2220129" cy="1480086"/>
          </a:xfrm>
          <a:prstGeom prst="rect">
            <a:avLst/>
          </a:prstGeom>
        </p:spPr>
      </p:pic>
      <p:pic>
        <p:nvPicPr>
          <p:cNvPr id="5" name="Imat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569" y="4941168"/>
            <a:ext cx="2508303" cy="167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81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idor de número de diapositiva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fld id="{02A38839-2D78-4A02-B402-A9D91682DFB7}" type="slidenum">
              <a:rPr lang="es-ES" sz="1200" smtClean="0">
                <a:latin typeface="Arial" charset="0"/>
                <a:cs typeface="Arial" charset="0"/>
              </a:rPr>
              <a:pPr eaLnBrk="1" hangingPunct="1"/>
              <a:t>13</a:t>
            </a:fld>
            <a:endParaRPr lang="es-ES" sz="1200" smtClean="0">
              <a:latin typeface="Arial" charset="0"/>
              <a:cs typeface="Arial" charset="0"/>
            </a:endParaRPr>
          </a:p>
        </p:txBody>
      </p:sp>
      <p:sp>
        <p:nvSpPr>
          <p:cNvPr id="16388" name="QuadreDeText 4"/>
          <p:cNvSpPr txBox="1">
            <a:spLocks noChangeArrowheads="1"/>
          </p:cNvSpPr>
          <p:nvPr/>
        </p:nvSpPr>
        <p:spPr bwMode="auto">
          <a:xfrm>
            <a:off x="468313" y="503238"/>
            <a:ext cx="64799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r>
              <a:rPr lang="ca-ES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Exemple – El </a:t>
            </a:r>
            <a:r>
              <a:rPr lang="ca-ES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Monstant</a:t>
            </a:r>
            <a:r>
              <a:rPr lang="ca-ES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(en elaboració)</a:t>
            </a:r>
            <a:endParaRPr lang="ca-ES" sz="2800" b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7"/>
            <a:ext cx="8803035" cy="5147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177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idor de número de diapositiva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fld id="{02A38839-2D78-4A02-B402-A9D91682DFB7}" type="slidenum">
              <a:rPr lang="es-ES" sz="1200" smtClean="0">
                <a:latin typeface="Arial" charset="0"/>
                <a:cs typeface="Arial" charset="0"/>
              </a:rPr>
              <a:pPr eaLnBrk="1" hangingPunct="1"/>
              <a:t>14</a:t>
            </a:fld>
            <a:endParaRPr lang="es-ES" sz="1200" smtClean="0">
              <a:latin typeface="Arial" charset="0"/>
              <a:cs typeface="Arial" charset="0"/>
            </a:endParaRPr>
          </a:p>
        </p:txBody>
      </p:sp>
      <p:sp>
        <p:nvSpPr>
          <p:cNvPr id="16388" name="QuadreDeText 4"/>
          <p:cNvSpPr txBox="1">
            <a:spLocks noChangeArrowheads="1"/>
          </p:cNvSpPr>
          <p:nvPr/>
        </p:nvSpPr>
        <p:spPr bwMode="auto">
          <a:xfrm>
            <a:off x="468313" y="503238"/>
            <a:ext cx="64799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r>
              <a:rPr lang="ca-ES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Europa</a:t>
            </a:r>
            <a:endParaRPr lang="ca-ES" sz="2800" b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5536" y="1124744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lvl="1" algn="just"/>
            <a:r>
              <a:rPr lang="ca-ES" sz="1800" b="1" dirty="0" smtClean="0">
                <a:latin typeface="Arial" pitchFamily="34" charset="0"/>
                <a:cs typeface="Arial" pitchFamily="34" charset="0"/>
              </a:rPr>
              <a:t>Segons la directiva 2002/49/CE una àrea tranquil·la, és </a:t>
            </a: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aquella, </a:t>
            </a: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delimitada per l’autoritat competent que no estigui exposada a un valor de </a:t>
            </a:r>
            <a:r>
              <a:rPr lang="ca-ES" sz="1800" b="1" dirty="0" err="1" smtClean="0">
                <a:latin typeface="Arial" pitchFamily="34" charset="0"/>
                <a:cs typeface="Arial" pitchFamily="34" charset="0"/>
              </a:rPr>
              <a:t>L</a:t>
            </a:r>
            <a:r>
              <a:rPr lang="ca-ES" sz="1800" b="1" baseline="-25000" dirty="0" err="1" smtClean="0">
                <a:latin typeface="Arial" pitchFamily="34" charset="0"/>
                <a:cs typeface="Arial" pitchFamily="34" charset="0"/>
              </a:rPr>
              <a:t>den</a:t>
            </a: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 o d’algun altre indicador de soroll superior a un cert valor especificat per l’Estat Membre, respecte a qualsevol font de soroll</a:t>
            </a: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852936"/>
            <a:ext cx="2191733" cy="310528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745714" y="6093296"/>
            <a:ext cx="56886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1200" b="1" i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http://www.eea.europa.eu/publications/good-practice-guide-on-quiet-areas</a:t>
            </a:r>
          </a:p>
        </p:txBody>
      </p:sp>
      <p:sp>
        <p:nvSpPr>
          <p:cNvPr id="8" name="Rectangle 7"/>
          <p:cNvSpPr/>
          <p:nvPr/>
        </p:nvSpPr>
        <p:spPr>
          <a:xfrm>
            <a:off x="3419872" y="2865432"/>
            <a:ext cx="45365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6725" lvl="1" indent="-285750" algn="just">
              <a:buClr>
                <a:srgbClr val="FF0000"/>
              </a:buClr>
              <a:buFont typeface="Wingdings" pitchFamily="2" charset="2"/>
              <a:buChar char="§"/>
            </a:pP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Cal tenir-les presents en els plans d’acció.</a:t>
            </a:r>
          </a:p>
          <a:p>
            <a:pPr marL="466725" lvl="1" indent="-285750" algn="just">
              <a:buClr>
                <a:srgbClr val="FF0000"/>
              </a:buClr>
              <a:buFont typeface="Wingdings" pitchFamily="2" charset="2"/>
              <a:buChar char="§"/>
            </a:pPr>
            <a:r>
              <a:rPr lang="ca-ES" sz="1800" b="1" dirty="0">
                <a:latin typeface="Arial" pitchFamily="34" charset="0"/>
                <a:cs typeface="Arial" pitchFamily="34" charset="0"/>
              </a:rPr>
              <a:t>N</a:t>
            </a: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o hi ha uniformitat respecte els paràmetres oc criteris tècnics.</a:t>
            </a:r>
          </a:p>
          <a:p>
            <a:pPr marL="466725" lvl="1" indent="-285750" algn="just">
              <a:buClr>
                <a:srgbClr val="FF0000"/>
              </a:buClr>
              <a:buFont typeface="Wingdings" pitchFamily="2" charset="2"/>
              <a:buChar char="§"/>
            </a:pP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 Alguns projectes europeus, han desenvolupat mètodes i criteris.</a:t>
            </a:r>
          </a:p>
        </p:txBody>
      </p:sp>
      <p:sp>
        <p:nvSpPr>
          <p:cNvPr id="4" name="Rectangle arrodonit 3"/>
          <p:cNvSpPr/>
          <p:nvPr/>
        </p:nvSpPr>
        <p:spPr>
          <a:xfrm>
            <a:off x="3923928" y="4797152"/>
            <a:ext cx="4536504" cy="864096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5" name="Rectangle 4"/>
          <p:cNvSpPr/>
          <p:nvPr/>
        </p:nvSpPr>
        <p:spPr>
          <a:xfrm>
            <a:off x="4031940" y="4942923"/>
            <a:ext cx="42844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/>
              </a:rPr>
              <a:t>http://www.quadmap.eu</a:t>
            </a:r>
            <a:r>
              <a:rPr lang="ca-ES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/>
              </a:rPr>
              <a:t>/</a:t>
            </a:r>
            <a:endParaRPr lang="ca-ES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ca-ES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/>
              </a:rPr>
              <a:t>http://</a:t>
            </a:r>
            <a:r>
              <a:rPr lang="ca-ES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/>
              </a:rPr>
              <a:t>www.silence-ip.org/site/index.html</a:t>
            </a:r>
            <a:endParaRPr lang="ca-ES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64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idor de número de diapositiva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fld id="{2EFCB3E6-FDA8-486D-8841-E3651EE675A4}" type="slidenum">
              <a:rPr lang="es-ES" sz="1200" smtClean="0">
                <a:latin typeface="Arial" charset="0"/>
                <a:cs typeface="Arial" charset="0"/>
              </a:rPr>
              <a:pPr eaLnBrk="1" hangingPunct="1"/>
              <a:t>15</a:t>
            </a:fld>
            <a:endParaRPr lang="es-ES" sz="1200" smtClean="0">
              <a:latin typeface="Arial" charset="0"/>
              <a:cs typeface="Arial" charset="0"/>
            </a:endParaRPr>
          </a:p>
        </p:txBody>
      </p:sp>
      <p:sp>
        <p:nvSpPr>
          <p:cNvPr id="20483" name="QuadreDeText 4"/>
          <p:cNvSpPr txBox="1">
            <a:spLocks noChangeArrowheads="1"/>
          </p:cNvSpPr>
          <p:nvPr/>
        </p:nvSpPr>
        <p:spPr bwMode="auto">
          <a:xfrm>
            <a:off x="468313" y="503238"/>
            <a:ext cx="49672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r>
              <a:rPr lang="ca-ES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De cara al futur</a:t>
            </a:r>
            <a:endParaRPr lang="ca-ES" sz="2800" b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20484" name="Rectangle 1"/>
          <p:cNvSpPr>
            <a:spLocks noChangeArrowheads="1"/>
          </p:cNvSpPr>
          <p:nvPr/>
        </p:nvSpPr>
        <p:spPr bwMode="auto">
          <a:xfrm>
            <a:off x="310203" y="1278834"/>
            <a:ext cx="7992887" cy="4561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Clr>
                <a:srgbClr val="D42E12"/>
              </a:buClr>
            </a:pPr>
            <a:r>
              <a:rPr lang="ca-ES" sz="1800" b="1" dirty="0" smtClean="0">
                <a:latin typeface="Arial" charset="0"/>
                <a:cs typeface="Arial" charset="0"/>
              </a:rPr>
              <a:t>Treballar conjuntament, amb altres vectors, per oferir zones on es garanteixi a més d’una bona qualitat acústica:</a:t>
            </a:r>
          </a:p>
          <a:p>
            <a:pPr algn="just">
              <a:lnSpc>
                <a:spcPct val="120000"/>
              </a:lnSpc>
              <a:buClr>
                <a:srgbClr val="D42E12"/>
              </a:buClr>
            </a:pPr>
            <a:endParaRPr lang="ca-ES" sz="1800" b="1" dirty="0" smtClean="0">
              <a:latin typeface="Arial" charset="0"/>
              <a:cs typeface="Arial" charset="0"/>
            </a:endParaRPr>
          </a:p>
          <a:p>
            <a:pPr lvl="5" algn="just">
              <a:lnSpc>
                <a:spcPct val="120000"/>
              </a:lnSpc>
              <a:buClr>
                <a:srgbClr val="D42E12"/>
              </a:buClr>
            </a:pPr>
            <a:r>
              <a:rPr lang="ca-ES" sz="1800" b="1" u="sng" dirty="0" smtClean="0">
                <a:latin typeface="Arial" charset="0"/>
                <a:cs typeface="Arial" charset="0"/>
              </a:rPr>
              <a:t>Contaminació lumínica</a:t>
            </a:r>
            <a:endParaRPr lang="ca-ES" sz="1800" b="1" dirty="0" smtClean="0">
              <a:latin typeface="Arial" charset="0"/>
              <a:cs typeface="Arial" charset="0"/>
            </a:endParaRPr>
          </a:p>
          <a:p>
            <a:pPr lvl="5" algn="just">
              <a:lnSpc>
                <a:spcPct val="120000"/>
              </a:lnSpc>
              <a:buClr>
                <a:srgbClr val="D42E12"/>
              </a:buClr>
            </a:pPr>
            <a:r>
              <a:rPr lang="ca-ES" sz="1800" b="1" dirty="0" smtClean="0">
                <a:latin typeface="Arial" charset="0"/>
                <a:cs typeface="Arial" charset="0"/>
              </a:rPr>
              <a:t>Possibles figures de protecció:</a:t>
            </a:r>
            <a:endParaRPr lang="ca-ES" sz="1800" b="1" dirty="0" smtClean="0">
              <a:latin typeface="Arial" charset="0"/>
              <a:cs typeface="Arial" charset="0"/>
            </a:endParaRPr>
          </a:p>
          <a:p>
            <a:pPr lvl="5" algn="just">
              <a:lnSpc>
                <a:spcPct val="120000"/>
              </a:lnSpc>
              <a:buClr>
                <a:srgbClr val="D42E12"/>
              </a:buClr>
            </a:pPr>
            <a:endParaRPr lang="ca-ES" sz="800" b="1" dirty="0" smtClean="0">
              <a:latin typeface="Arial" charset="0"/>
              <a:cs typeface="Arial" charset="0"/>
            </a:endParaRPr>
          </a:p>
          <a:p>
            <a:pPr marL="2571750" lvl="5" indent="-285750" algn="just">
              <a:lnSpc>
                <a:spcPct val="120000"/>
              </a:lnSpc>
              <a:buClr>
                <a:srgbClr val="D42E12"/>
              </a:buClr>
              <a:buFont typeface="Wingdings" pitchFamily="2" charset="2"/>
              <a:buChar char="§"/>
            </a:pPr>
            <a:r>
              <a:rPr lang="ca-ES" sz="1800" b="1" dirty="0" smtClean="0">
                <a:latin typeface="Arial" charset="0"/>
                <a:cs typeface="Arial" charset="0"/>
              </a:rPr>
              <a:t>Punt de referència: Espais d’especial valor astronòmic o natural.</a:t>
            </a:r>
          </a:p>
          <a:p>
            <a:pPr lvl="6" algn="just">
              <a:lnSpc>
                <a:spcPct val="120000"/>
              </a:lnSpc>
              <a:buClr>
                <a:srgbClr val="D42E12"/>
              </a:buClr>
            </a:pPr>
            <a:endParaRPr lang="ca-ES" sz="1800" b="1" dirty="0" smtClean="0">
              <a:latin typeface="Arial" charset="0"/>
              <a:cs typeface="Arial" charset="0"/>
            </a:endParaRPr>
          </a:p>
          <a:p>
            <a:pPr lvl="6" algn="just">
              <a:lnSpc>
                <a:spcPct val="120000"/>
              </a:lnSpc>
              <a:buClr>
                <a:srgbClr val="D42E12"/>
              </a:buClr>
            </a:pPr>
            <a:endParaRPr lang="ca-ES" sz="1800" b="1" dirty="0" smtClean="0">
              <a:latin typeface="Arial" charset="0"/>
              <a:cs typeface="Arial" charset="0"/>
            </a:endParaRPr>
          </a:p>
          <a:p>
            <a:pPr lvl="6" algn="just">
              <a:lnSpc>
                <a:spcPct val="120000"/>
              </a:lnSpc>
              <a:buClr>
                <a:srgbClr val="D42E12"/>
              </a:buClr>
            </a:pPr>
            <a:endParaRPr lang="ca-ES" sz="1800" b="1" dirty="0" smtClean="0">
              <a:latin typeface="Arial" charset="0"/>
              <a:cs typeface="Arial" charset="0"/>
            </a:endParaRPr>
          </a:p>
          <a:p>
            <a:pPr marL="2571750" lvl="5" indent="-285750" algn="just">
              <a:lnSpc>
                <a:spcPct val="120000"/>
              </a:lnSpc>
              <a:buClr>
                <a:srgbClr val="D42E12"/>
              </a:buClr>
              <a:buFont typeface="Wingdings" pitchFamily="2" charset="2"/>
              <a:buChar char="§"/>
            </a:pPr>
            <a:endParaRPr lang="ca-ES" sz="1800" b="1" dirty="0" smtClean="0">
              <a:latin typeface="Arial" charset="0"/>
              <a:cs typeface="Arial" charset="0"/>
            </a:endParaRPr>
          </a:p>
          <a:p>
            <a:pPr marL="2571750" lvl="5" indent="-285750" algn="just">
              <a:lnSpc>
                <a:spcPct val="120000"/>
              </a:lnSpc>
              <a:buClr>
                <a:srgbClr val="D42E12"/>
              </a:buClr>
              <a:buFont typeface="Wingdings" pitchFamily="2" charset="2"/>
              <a:buChar char="§"/>
            </a:pPr>
            <a:r>
              <a:rPr lang="ca-ES" sz="1800" b="1" dirty="0" smtClean="0">
                <a:latin typeface="Arial" charset="0"/>
                <a:cs typeface="Arial" charset="0"/>
              </a:rPr>
              <a:t>Cel nocturn de qualitat: </a:t>
            </a:r>
          </a:p>
          <a:p>
            <a:pPr lvl="5" algn="just">
              <a:lnSpc>
                <a:spcPct val="120000"/>
              </a:lnSpc>
              <a:buClr>
                <a:srgbClr val="D42E12"/>
              </a:buClr>
            </a:pPr>
            <a:endParaRPr lang="ca-ES" sz="1800" b="1" dirty="0">
              <a:latin typeface="Arial" charset="0"/>
              <a:cs typeface="Arial" charset="0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46" y="2503742"/>
            <a:ext cx="1998920" cy="2305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Rectangle arrodonit 2"/>
          <p:cNvSpPr/>
          <p:nvPr/>
        </p:nvSpPr>
        <p:spPr>
          <a:xfrm>
            <a:off x="3926305" y="4014262"/>
            <a:ext cx="4187300" cy="710393"/>
          </a:xfrm>
          <a:prstGeom prst="round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2" name="Rectangle 1"/>
          <p:cNvSpPr/>
          <p:nvPr/>
        </p:nvSpPr>
        <p:spPr>
          <a:xfrm>
            <a:off x="3926304" y="4077072"/>
            <a:ext cx="41717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  <a:defRPr/>
            </a:pPr>
            <a:r>
              <a:rPr lang="ca-ES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Serralada del </a:t>
            </a:r>
            <a:r>
              <a:rPr lang="ca-ES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Montsec</a:t>
            </a:r>
          </a:p>
          <a:p>
            <a:pPr marL="0" indent="0" algn="ctr">
              <a:buNone/>
              <a:defRPr/>
            </a:pPr>
            <a:r>
              <a:rPr lang="ca-ES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a-ES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ca-E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inclou 16 municipis de l’entorn, 2175 km</a:t>
            </a:r>
            <a:r>
              <a:rPr lang="ca-ES" sz="1600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ca-E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</a:t>
            </a:r>
            <a:endParaRPr lang="ca-E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08460" y="3930054"/>
            <a:ext cx="878807" cy="878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649456" y="5445224"/>
            <a:ext cx="42267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AutoNum type="alphaLcParenR"/>
              <a:defRPr/>
            </a:pPr>
            <a:r>
              <a:rPr lang="ca-ES" sz="1800" b="1" dirty="0" smtClean="0">
                <a:latin typeface="Arial" pitchFamily="34" charset="0"/>
                <a:ea typeface="ＭＳ Ｐゴシック"/>
                <a:cs typeface="Arial" pitchFamily="34" charset="0"/>
              </a:rPr>
              <a:t> </a:t>
            </a:r>
            <a:r>
              <a:rPr lang="ca-ES" sz="1800" b="1" dirty="0">
                <a:latin typeface="Arial" pitchFamily="34" charset="0"/>
                <a:ea typeface="ＭＳ Ｐゴシック"/>
                <a:cs typeface="Arial" pitchFamily="34" charset="0"/>
              </a:rPr>
              <a:t>E</a:t>
            </a:r>
            <a:r>
              <a:rPr lang="ca-ES" sz="1800" b="1" dirty="0" smtClean="0">
                <a:latin typeface="Arial" pitchFamily="34" charset="0"/>
                <a:ea typeface="ＭＳ Ｐゴシック"/>
                <a:cs typeface="Arial" pitchFamily="34" charset="0"/>
              </a:rPr>
              <a:t>l </a:t>
            </a:r>
            <a:r>
              <a:rPr lang="ca-ES" sz="1800" b="1" dirty="0">
                <a:latin typeface="Arial" pitchFamily="34" charset="0"/>
                <a:ea typeface="ＭＳ Ｐゴシック"/>
                <a:cs typeface="Arial" pitchFamily="34" charset="0"/>
              </a:rPr>
              <a:t>valor de brillantor del fons de </a:t>
            </a:r>
            <a:r>
              <a:rPr lang="ca-ES" sz="1800" b="1" dirty="0" smtClean="0">
                <a:latin typeface="Arial" pitchFamily="34" charset="0"/>
                <a:ea typeface="ＭＳ Ｐゴシック"/>
                <a:cs typeface="Arial" pitchFamily="34" charset="0"/>
              </a:rPr>
              <a:t>cel ≥ 20 </a:t>
            </a:r>
            <a:r>
              <a:rPr lang="ca-ES" sz="1800" b="1" dirty="0">
                <a:latin typeface="Arial" pitchFamily="34" charset="0"/>
                <a:ea typeface="ＭＳ Ｐゴシック"/>
                <a:cs typeface="Arial" pitchFamily="34" charset="0"/>
              </a:rPr>
              <a:t>mag.arcsec</a:t>
            </a:r>
            <a:r>
              <a:rPr lang="ca-ES" sz="1800" b="1" baseline="30000" dirty="0">
                <a:latin typeface="Arial" pitchFamily="34" charset="0"/>
                <a:ea typeface="ＭＳ Ｐゴシック"/>
                <a:cs typeface="Arial" pitchFamily="34" charset="0"/>
              </a:rPr>
              <a:t>-2</a:t>
            </a:r>
            <a:endParaRPr lang="ca-ES" sz="1800" b="1" dirty="0">
              <a:latin typeface="Arial" pitchFamily="34" charset="0"/>
              <a:ea typeface="ＭＳ Ｐゴシック"/>
              <a:cs typeface="Arial" pitchFamily="34" charset="0"/>
            </a:endParaRPr>
          </a:p>
          <a:p>
            <a:pPr algn="just">
              <a:buFont typeface="Wingdings" pitchFamily="2" charset="2"/>
              <a:buAutoNum type="alphaLcParenR"/>
              <a:defRPr/>
            </a:pPr>
            <a:r>
              <a:rPr lang="ca-ES" sz="1800" b="1" dirty="0" smtClean="0">
                <a:latin typeface="Arial" pitchFamily="34" charset="0"/>
                <a:ea typeface="ＭＳ Ｐゴシック"/>
                <a:cs typeface="Arial" pitchFamily="34" charset="0"/>
              </a:rPr>
              <a:t> Accessible </a:t>
            </a:r>
            <a:r>
              <a:rPr lang="ca-ES" sz="1800" b="1" dirty="0">
                <a:latin typeface="Arial" pitchFamily="34" charset="0"/>
                <a:ea typeface="ＭＳ Ｐゴシック"/>
                <a:cs typeface="Arial" pitchFamily="34" charset="0"/>
              </a:rPr>
              <a:t>a la ciutadania en general</a:t>
            </a:r>
          </a:p>
        </p:txBody>
      </p:sp>
      <p:sp>
        <p:nvSpPr>
          <p:cNvPr id="12" name="Rectangle arrodonit 11"/>
          <p:cNvSpPr/>
          <p:nvPr/>
        </p:nvSpPr>
        <p:spPr>
          <a:xfrm>
            <a:off x="441383" y="5073956"/>
            <a:ext cx="1898369" cy="1507325"/>
          </a:xfrm>
          <a:prstGeom prst="round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3" name="Rectangle 12"/>
          <p:cNvSpPr/>
          <p:nvPr/>
        </p:nvSpPr>
        <p:spPr>
          <a:xfrm>
            <a:off x="563601" y="5412119"/>
            <a:ext cx="15601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  <a:defRPr/>
            </a:pPr>
            <a:r>
              <a:rPr lang="ca-ES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Montsant</a:t>
            </a:r>
          </a:p>
          <a:p>
            <a:pPr marL="0" indent="0" algn="ctr">
              <a:buNone/>
              <a:defRPr/>
            </a:pPr>
            <a:r>
              <a:rPr lang="ca-ES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Saldes </a:t>
            </a:r>
          </a:p>
          <a:p>
            <a:pPr marL="0" indent="0" algn="ctr">
              <a:buNone/>
              <a:defRPr/>
            </a:pPr>
            <a:r>
              <a:rPr lang="ca-ES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Cap de Creus</a:t>
            </a:r>
            <a:endParaRPr lang="ca-ES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I:\SILVIA\MAC\Porta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QuadreDeText 1"/>
          <p:cNvSpPr txBox="1">
            <a:spLocks noChangeArrowheads="1"/>
          </p:cNvSpPr>
          <p:nvPr/>
        </p:nvSpPr>
        <p:spPr bwMode="auto">
          <a:xfrm>
            <a:off x="468313" y="476250"/>
            <a:ext cx="813593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hangingPunct="1"/>
            <a:endParaRPr lang="ca-ES" dirty="0"/>
          </a:p>
          <a:p>
            <a:pPr algn="ctr" eaLnBrk="1" hangingPunct="1"/>
            <a:r>
              <a:rPr lang="ca-ES" dirty="0">
                <a:latin typeface="Arial" charset="0"/>
                <a:cs typeface="Arial" charset="0"/>
              </a:rPr>
              <a:t> </a:t>
            </a:r>
            <a:r>
              <a:rPr lang="ca-ES" sz="2800" b="1" dirty="0">
                <a:latin typeface="Arial" charset="0"/>
                <a:cs typeface="Arial" charset="0"/>
              </a:rPr>
              <a:t>REPTE </a:t>
            </a:r>
            <a:r>
              <a:rPr lang="ca-ES" sz="2800" b="1" dirty="0" smtClean="0">
                <a:latin typeface="Arial" charset="0"/>
                <a:cs typeface="Arial" charset="0"/>
              </a:rPr>
              <a:t>7:</a:t>
            </a:r>
            <a:endParaRPr lang="ca-ES" sz="2800" b="1" dirty="0">
              <a:latin typeface="Arial" charset="0"/>
              <a:cs typeface="Arial" charset="0"/>
            </a:endParaRPr>
          </a:p>
          <a:p>
            <a:pPr algn="ctr" eaLnBrk="1" hangingPunct="1"/>
            <a:r>
              <a:rPr lang="ca-ES" sz="2800" b="1" dirty="0" smtClean="0">
                <a:latin typeface="Arial" charset="0"/>
                <a:cs typeface="Arial" charset="0"/>
              </a:rPr>
              <a:t>Zones tranquil·les – un repte </a:t>
            </a:r>
            <a:r>
              <a:rPr lang="ca-ES" sz="2800" b="1" dirty="0" smtClean="0">
                <a:latin typeface="Arial" charset="0"/>
                <a:cs typeface="Arial" charset="0"/>
              </a:rPr>
              <a:t>i </a:t>
            </a:r>
            <a:r>
              <a:rPr lang="ca-ES" sz="2800" b="1" dirty="0" smtClean="0">
                <a:latin typeface="Arial" charset="0"/>
                <a:cs typeface="Arial" charset="0"/>
              </a:rPr>
              <a:t>una necessitat</a:t>
            </a:r>
            <a:endParaRPr lang="ca-ES" sz="2800" dirty="0">
              <a:latin typeface="Arial" charset="0"/>
              <a:cs typeface="Arial" charset="0"/>
            </a:endParaRPr>
          </a:p>
        </p:txBody>
      </p:sp>
      <p:sp>
        <p:nvSpPr>
          <p:cNvPr id="12292" name="Rectangle 3"/>
          <p:cNvSpPr txBox="1">
            <a:spLocks noChangeArrowheads="1"/>
          </p:cNvSpPr>
          <p:nvPr/>
        </p:nvSpPr>
        <p:spPr bwMode="auto">
          <a:xfrm>
            <a:off x="2987675" y="3000375"/>
            <a:ext cx="3313113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ca-ES" sz="1400">
                <a:latin typeface="Arial" charset="0"/>
              </a:rPr>
              <a:t>Eduard Puig Solé, </a:t>
            </a:r>
            <a:r>
              <a:rPr lang="ca-ES" sz="1400" u="sng">
                <a:solidFill>
                  <a:srgbClr val="FF0000"/>
                </a:solidFill>
                <a:latin typeface="Arial" charset="0"/>
              </a:rPr>
              <a:t>epuigs@gencat.cat</a:t>
            </a:r>
          </a:p>
          <a:p>
            <a:pPr eaLnBrk="1" hangingPunct="1">
              <a:spcBef>
                <a:spcPct val="20000"/>
              </a:spcBef>
            </a:pPr>
            <a:r>
              <a:rPr lang="ca-ES" sz="1200">
                <a:latin typeface="Arial" charset="0"/>
              </a:rPr>
              <a:t>Servei de Prevenció i Control de la Contaminació Acústica i Lumínica</a:t>
            </a:r>
          </a:p>
          <a:p>
            <a:pPr eaLnBrk="1" hangingPunct="1">
              <a:spcBef>
                <a:spcPct val="20000"/>
              </a:spcBef>
            </a:pPr>
            <a:r>
              <a:rPr lang="ca-ES" sz="1200" b="1" i="1">
                <a:latin typeface="Arial" charset="0"/>
              </a:rPr>
              <a:t>Direcció General de Qualitat Ambiental</a:t>
            </a:r>
          </a:p>
        </p:txBody>
      </p:sp>
      <p:pic>
        <p:nvPicPr>
          <p:cNvPr id="12293" name="Imat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4076700"/>
            <a:ext cx="14986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524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idor de número de diapositiva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fld id="{01E384BA-1F69-4A97-88FF-33EEA5B37F45}" type="slidenum">
              <a:rPr lang="es-ES" sz="1200" smtClean="0">
                <a:latin typeface="Arial" charset="0"/>
                <a:cs typeface="Arial" charset="0"/>
              </a:rPr>
              <a:pPr eaLnBrk="1" hangingPunct="1"/>
              <a:t>2</a:t>
            </a:fld>
            <a:endParaRPr lang="es-ES" sz="1200" smtClean="0">
              <a:latin typeface="Arial" charset="0"/>
              <a:cs typeface="Arial" charset="0"/>
            </a:endParaRPr>
          </a:p>
        </p:txBody>
      </p:sp>
      <p:sp>
        <p:nvSpPr>
          <p:cNvPr id="13315" name="QuadreDeText 4"/>
          <p:cNvSpPr txBox="1">
            <a:spLocks noChangeArrowheads="1"/>
          </p:cNvSpPr>
          <p:nvPr/>
        </p:nvSpPr>
        <p:spPr bwMode="auto">
          <a:xfrm>
            <a:off x="468313" y="503238"/>
            <a:ext cx="64799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r>
              <a:rPr lang="ca-ES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Un repte o una necessitat?</a:t>
            </a:r>
            <a:endParaRPr lang="ca-ES" sz="2800" b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pic>
        <p:nvPicPr>
          <p:cNvPr id="2" name="Imat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544" y="2420888"/>
            <a:ext cx="3653011" cy="2435341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5652120" y="1628800"/>
            <a:ext cx="1656184" cy="1584176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>
              <a:ln w="12700"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8" name="Oval 7"/>
          <p:cNvSpPr/>
          <p:nvPr/>
        </p:nvSpPr>
        <p:spPr>
          <a:xfrm>
            <a:off x="3347864" y="1124744"/>
            <a:ext cx="1672352" cy="1640359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>
              <a:ln w="12700"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9" name="Oval 8"/>
          <p:cNvSpPr/>
          <p:nvPr/>
        </p:nvSpPr>
        <p:spPr>
          <a:xfrm>
            <a:off x="1115616" y="1700808"/>
            <a:ext cx="1656184" cy="162018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>
              <a:ln w="12700"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0" name="Oval 9"/>
          <p:cNvSpPr/>
          <p:nvPr/>
        </p:nvSpPr>
        <p:spPr>
          <a:xfrm>
            <a:off x="5652120" y="4077072"/>
            <a:ext cx="1656184" cy="1656184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>
              <a:ln w="12700"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2" name="Oval 11"/>
          <p:cNvSpPr/>
          <p:nvPr/>
        </p:nvSpPr>
        <p:spPr>
          <a:xfrm>
            <a:off x="3563888" y="4581128"/>
            <a:ext cx="1712024" cy="1638545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>
              <a:ln w="12700"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403648" y="4157398"/>
            <a:ext cx="1656184" cy="1616772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>
              <a:ln w="12700">
                <a:solidFill>
                  <a:schemeClr val="tx1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50129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idor de número de diapositiva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fld id="{01E384BA-1F69-4A97-88FF-33EEA5B37F45}" type="slidenum">
              <a:rPr lang="es-ES" sz="1200" smtClean="0">
                <a:latin typeface="Arial" charset="0"/>
                <a:cs typeface="Arial" charset="0"/>
              </a:rPr>
              <a:pPr eaLnBrk="1" hangingPunct="1"/>
              <a:t>3</a:t>
            </a:fld>
            <a:endParaRPr lang="es-ES" sz="1200" smtClean="0">
              <a:latin typeface="Arial" charset="0"/>
              <a:cs typeface="Arial" charset="0"/>
            </a:endParaRPr>
          </a:p>
        </p:txBody>
      </p:sp>
      <p:sp>
        <p:nvSpPr>
          <p:cNvPr id="13315" name="QuadreDeText 4"/>
          <p:cNvSpPr txBox="1">
            <a:spLocks noChangeArrowheads="1"/>
          </p:cNvSpPr>
          <p:nvPr/>
        </p:nvSpPr>
        <p:spPr bwMode="auto">
          <a:xfrm>
            <a:off x="468313" y="503238"/>
            <a:ext cx="64799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r>
              <a:rPr lang="ca-ES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Un repte o una necessitat?</a:t>
            </a:r>
            <a:endParaRPr lang="ca-ES" sz="2800" b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pic>
        <p:nvPicPr>
          <p:cNvPr id="2" name="Imat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544" y="2420888"/>
            <a:ext cx="3653011" cy="2435341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3347864" y="1124744"/>
            <a:ext cx="1672352" cy="164035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>
              <a:ln w="12700"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9" name="Oval 8"/>
          <p:cNvSpPr/>
          <p:nvPr/>
        </p:nvSpPr>
        <p:spPr>
          <a:xfrm>
            <a:off x="1115616" y="1700808"/>
            <a:ext cx="1656184" cy="162018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>
              <a:ln w="12700"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0" name="Oval 9"/>
          <p:cNvSpPr/>
          <p:nvPr/>
        </p:nvSpPr>
        <p:spPr>
          <a:xfrm>
            <a:off x="5652120" y="4077072"/>
            <a:ext cx="1656184" cy="1656184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>
              <a:ln w="12700"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2" name="Oval 11"/>
          <p:cNvSpPr/>
          <p:nvPr/>
        </p:nvSpPr>
        <p:spPr>
          <a:xfrm>
            <a:off x="3563888" y="4581128"/>
            <a:ext cx="1712024" cy="1638545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>
              <a:ln w="12700"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55576" y="4157398"/>
            <a:ext cx="2304256" cy="2223930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>
              <a:ln w="12700"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4" name="Oval 13"/>
          <p:cNvSpPr/>
          <p:nvPr/>
        </p:nvSpPr>
        <p:spPr>
          <a:xfrm>
            <a:off x="5508104" y="1052736"/>
            <a:ext cx="2376264" cy="2252243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>
              <a:ln w="12700"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4" name="Fletxa a la dreta ratllada 3"/>
          <p:cNvSpPr/>
          <p:nvPr/>
        </p:nvSpPr>
        <p:spPr>
          <a:xfrm rot="19655355">
            <a:off x="2756504" y="3215192"/>
            <a:ext cx="3076170" cy="908473"/>
          </a:xfrm>
          <a:prstGeom prst="stripedRightArrow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5" name="QuadreDeText 4"/>
          <p:cNvSpPr txBox="1"/>
          <p:nvPr/>
        </p:nvSpPr>
        <p:spPr>
          <a:xfrm>
            <a:off x="755576" y="5007753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NECESSITAT</a:t>
            </a:r>
            <a:endParaRPr lang="ca-ES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QuadreDeText 14"/>
          <p:cNvSpPr txBox="1"/>
          <p:nvPr/>
        </p:nvSpPr>
        <p:spPr>
          <a:xfrm>
            <a:off x="5940152" y="1897668"/>
            <a:ext cx="1689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REPTE</a:t>
            </a:r>
            <a:endParaRPr lang="ca-ES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993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arrodonit 10"/>
          <p:cNvSpPr/>
          <p:nvPr/>
        </p:nvSpPr>
        <p:spPr>
          <a:xfrm>
            <a:off x="2123728" y="6108103"/>
            <a:ext cx="4082721" cy="548230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3314" name="Contenidor de número de diapositiva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fld id="{01E384BA-1F69-4A97-88FF-33EEA5B37F45}" type="slidenum">
              <a:rPr lang="es-ES" sz="1200" smtClean="0">
                <a:latin typeface="Arial" charset="0"/>
                <a:cs typeface="Arial" charset="0"/>
              </a:rPr>
              <a:pPr eaLnBrk="1" hangingPunct="1"/>
              <a:t>4</a:t>
            </a:fld>
            <a:endParaRPr lang="es-ES" sz="1200" smtClean="0">
              <a:latin typeface="Arial" charset="0"/>
              <a:cs typeface="Arial" charset="0"/>
            </a:endParaRPr>
          </a:p>
        </p:txBody>
      </p:sp>
      <p:sp>
        <p:nvSpPr>
          <p:cNvPr id="13315" name="QuadreDeText 4"/>
          <p:cNvSpPr txBox="1">
            <a:spLocks noChangeArrowheads="1"/>
          </p:cNvSpPr>
          <p:nvPr/>
        </p:nvSpPr>
        <p:spPr bwMode="auto">
          <a:xfrm>
            <a:off x="468313" y="503238"/>
            <a:ext cx="53998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r>
              <a:rPr lang="ca-ES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Quines zones cal protegir ?</a:t>
            </a:r>
            <a:endParaRPr lang="ca-ES" sz="2800" b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13316" name="QuadreDeText 5"/>
          <p:cNvSpPr txBox="1">
            <a:spLocks noChangeArrowheads="1"/>
          </p:cNvSpPr>
          <p:nvPr/>
        </p:nvSpPr>
        <p:spPr bwMode="auto">
          <a:xfrm>
            <a:off x="761081" y="4077071"/>
            <a:ext cx="7629783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marL="285750" lvl="1" algn="just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ca-ES" sz="1800" b="1" dirty="0" smtClean="0">
                <a:latin typeface="Arial" pitchFamily="34" charset="0"/>
                <a:ea typeface="ＭＳ Ｐゴシック"/>
                <a:cs typeface="Arial" pitchFamily="34" charset="0"/>
              </a:rPr>
              <a:t>Àrees </a:t>
            </a:r>
            <a:r>
              <a:rPr lang="ca-ES" sz="1800" b="1" dirty="0">
                <a:latin typeface="Arial" pitchFamily="34" charset="0"/>
                <a:ea typeface="ＭＳ Ｐゴシック"/>
                <a:cs typeface="Arial" pitchFamily="34" charset="0"/>
              </a:rPr>
              <a:t>a camp o mar obert d’interès natural que pels seus valors naturals   requereixen de protecció per conservar les seves qualitats </a:t>
            </a:r>
            <a:r>
              <a:rPr lang="ca-ES" sz="1800" b="1" dirty="0" smtClean="0">
                <a:latin typeface="Arial" pitchFamily="34" charset="0"/>
                <a:ea typeface="ＭＳ Ｐゴシック"/>
                <a:cs typeface="Arial" pitchFamily="34" charset="0"/>
              </a:rPr>
              <a:t>acústiques</a:t>
            </a:r>
          </a:p>
          <a:p>
            <a:pPr marL="285750" lvl="1" algn="just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ca-ES" sz="1800" b="1" dirty="0" smtClean="0">
                <a:latin typeface="Arial" pitchFamily="34" charset="0"/>
                <a:ea typeface="ＭＳ Ｐゴシック"/>
                <a:cs typeface="Arial" pitchFamily="34" charset="0"/>
              </a:rPr>
              <a:t>Zones </a:t>
            </a:r>
            <a:r>
              <a:rPr lang="ca-ES" sz="1800" b="1" dirty="0">
                <a:latin typeface="Arial" pitchFamily="34" charset="0"/>
                <a:ea typeface="ＭＳ Ｐゴシック"/>
                <a:cs typeface="Arial" pitchFamily="34" charset="0"/>
              </a:rPr>
              <a:t>urbanes on es vol mantenir la qualitat </a:t>
            </a:r>
            <a:r>
              <a:rPr lang="ca-ES" sz="1800" b="1" dirty="0" smtClean="0">
                <a:latin typeface="Arial" pitchFamily="34" charset="0"/>
                <a:ea typeface="ＭＳ Ｐゴシック"/>
                <a:cs typeface="Arial" pitchFamily="34" charset="0"/>
              </a:rPr>
              <a:t>acústica</a:t>
            </a:r>
            <a:endParaRPr lang="ca-ES" sz="1800" b="1" dirty="0">
              <a:latin typeface="Arial" pitchFamily="34" charset="0"/>
              <a:ea typeface="ＭＳ Ｐゴシック"/>
              <a:cs typeface="Arial" pitchFamily="34" charset="0"/>
            </a:endParaRPr>
          </a:p>
        </p:txBody>
      </p:sp>
      <p:sp>
        <p:nvSpPr>
          <p:cNvPr id="6" name="Rectangle arrodonit 5"/>
          <p:cNvSpPr/>
          <p:nvPr/>
        </p:nvSpPr>
        <p:spPr>
          <a:xfrm>
            <a:off x="251520" y="1196752"/>
            <a:ext cx="8496944" cy="864096"/>
          </a:xfrm>
          <a:prstGeom prst="roundRect">
            <a:avLst/>
          </a:prstGeom>
          <a:solidFill>
            <a:srgbClr val="92D050">
              <a:alpha val="50000"/>
            </a:srgbClr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68312" y="1268760"/>
            <a:ext cx="81361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ca-ES" sz="1800" b="1" dirty="0" smtClean="0">
                <a:latin typeface="Arial" pitchFamily="34" charset="0"/>
                <a:ea typeface="ＭＳ Ｐゴシック"/>
                <a:cs typeface="Arial" pitchFamily="34" charset="0"/>
              </a:rPr>
              <a:t>Espais </a:t>
            </a:r>
            <a:r>
              <a:rPr lang="ca-ES" sz="1800" b="1" dirty="0">
                <a:latin typeface="Arial" pitchFamily="34" charset="0"/>
                <a:ea typeface="ＭＳ Ｐゴシック"/>
                <a:cs typeface="Arial" pitchFamily="34" charset="0"/>
              </a:rPr>
              <a:t>amb un </a:t>
            </a:r>
            <a:r>
              <a:rPr lang="ca-ES" sz="1800" b="1" i="1" u="sng" dirty="0" smtClean="0">
                <a:latin typeface="Arial" pitchFamily="34" charset="0"/>
                <a:ea typeface="ＭＳ Ｐゴシック"/>
                <a:cs typeface="Arial" pitchFamily="34" charset="0"/>
              </a:rPr>
              <a:t>valor</a:t>
            </a:r>
            <a:r>
              <a:rPr lang="ca-ES" sz="1800" b="1" dirty="0" smtClean="0">
                <a:latin typeface="Arial" pitchFamily="34" charset="0"/>
                <a:ea typeface="ＭＳ Ｐゴシック"/>
                <a:cs typeface="Arial" pitchFamily="34" charset="0"/>
              </a:rPr>
              <a:t> d’interès </a:t>
            </a:r>
            <a:r>
              <a:rPr lang="ca-ES" sz="1800" b="1" dirty="0">
                <a:latin typeface="Arial" pitchFamily="34" charset="0"/>
                <a:ea typeface="ＭＳ Ｐゴシック"/>
                <a:cs typeface="Arial" pitchFamily="34" charset="0"/>
              </a:rPr>
              <a:t>natural, social o cultural pel que fa a la seva qualitat acústica </a:t>
            </a:r>
            <a:r>
              <a:rPr lang="ca-ES" sz="1800" b="1" dirty="0" smtClean="0">
                <a:latin typeface="Arial" pitchFamily="34" charset="0"/>
                <a:ea typeface="ＭＳ Ｐゴシック"/>
                <a:cs typeface="Arial" pitchFamily="34" charset="0"/>
              </a:rPr>
              <a:t>es </a:t>
            </a:r>
            <a:r>
              <a:rPr lang="ca-ES" sz="1800" b="1" dirty="0">
                <a:latin typeface="Arial" pitchFamily="34" charset="0"/>
                <a:ea typeface="ＭＳ Ｐゴシック"/>
                <a:cs typeface="Arial" pitchFamily="34" charset="0"/>
              </a:rPr>
              <a:t>vol </a:t>
            </a:r>
            <a:r>
              <a:rPr lang="ca-ES" sz="1800" b="1" i="1" u="sng" dirty="0">
                <a:latin typeface="Arial" pitchFamily="34" charset="0"/>
                <a:ea typeface="ＭＳ Ｐゴシック"/>
                <a:cs typeface="Arial" pitchFamily="34" charset="0"/>
              </a:rPr>
              <a:t>preservar</a:t>
            </a:r>
          </a:p>
        </p:txBody>
      </p:sp>
      <p:pic>
        <p:nvPicPr>
          <p:cNvPr id="9" name="Imat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292483"/>
            <a:ext cx="2666736" cy="1500429"/>
          </a:xfrm>
          <a:prstGeom prst="rect">
            <a:avLst/>
          </a:prstGeom>
        </p:spPr>
      </p:pic>
      <p:pic>
        <p:nvPicPr>
          <p:cNvPr id="10" name="Imatg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285600"/>
            <a:ext cx="2285575" cy="1514193"/>
          </a:xfrm>
          <a:prstGeom prst="rect">
            <a:avLst/>
          </a:prstGeom>
        </p:spPr>
      </p:pic>
      <p:pic>
        <p:nvPicPr>
          <p:cNvPr id="12" name="Imatg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228" y="2300227"/>
            <a:ext cx="2251263" cy="149268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225171" y="6108103"/>
            <a:ext cx="39629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800" b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  <a:hlinkClick r:id="rId5"/>
              </a:rPr>
              <a:t>https://slate.adobe.com/cp/GIGXZ</a:t>
            </a:r>
            <a:r>
              <a:rPr lang="ca-ES" dirty="0" smtClean="0">
                <a:solidFill>
                  <a:schemeClr val="accent6"/>
                </a:solidFill>
                <a:hlinkClick r:id="rId5"/>
              </a:rPr>
              <a:t>/</a:t>
            </a:r>
            <a:endParaRPr lang="ca-ES" dirty="0" smtClean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87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arrodonit 10"/>
          <p:cNvSpPr/>
          <p:nvPr/>
        </p:nvSpPr>
        <p:spPr>
          <a:xfrm>
            <a:off x="251520" y="1196752"/>
            <a:ext cx="8496944" cy="864096"/>
          </a:xfrm>
          <a:prstGeom prst="roundRect">
            <a:avLst/>
          </a:prstGeom>
          <a:solidFill>
            <a:srgbClr val="92D050">
              <a:alpha val="50000"/>
            </a:srgbClr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>
              <a:solidFill>
                <a:schemeClr val="tx1"/>
              </a:solidFill>
            </a:endParaRPr>
          </a:p>
        </p:txBody>
      </p:sp>
      <p:sp>
        <p:nvSpPr>
          <p:cNvPr id="13314" name="Contenidor de número de diapositiva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fld id="{01E384BA-1F69-4A97-88FF-33EEA5B37F45}" type="slidenum">
              <a:rPr lang="es-ES" sz="1200" smtClean="0">
                <a:latin typeface="Arial" charset="0"/>
                <a:cs typeface="Arial" charset="0"/>
              </a:rPr>
              <a:pPr eaLnBrk="1" hangingPunct="1"/>
              <a:t>5</a:t>
            </a:fld>
            <a:endParaRPr lang="es-ES" sz="1200" smtClean="0">
              <a:latin typeface="Arial" charset="0"/>
              <a:cs typeface="Arial" charset="0"/>
            </a:endParaRPr>
          </a:p>
        </p:txBody>
      </p:sp>
      <p:sp>
        <p:nvSpPr>
          <p:cNvPr id="13315" name="QuadreDeText 4"/>
          <p:cNvSpPr txBox="1">
            <a:spLocks noChangeArrowheads="1"/>
          </p:cNvSpPr>
          <p:nvPr/>
        </p:nvSpPr>
        <p:spPr bwMode="auto">
          <a:xfrm>
            <a:off x="468313" y="503238"/>
            <a:ext cx="590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r>
              <a:rPr lang="ca-ES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Figures de protecció - Catalunya</a:t>
            </a:r>
            <a:endParaRPr lang="ca-ES" sz="2800" b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13316" name="QuadreDeText 5"/>
          <p:cNvSpPr txBox="1">
            <a:spLocks noChangeArrowheads="1"/>
          </p:cNvSpPr>
          <p:nvPr/>
        </p:nvSpPr>
        <p:spPr bwMode="auto">
          <a:xfrm>
            <a:off x="468313" y="1341438"/>
            <a:ext cx="8135937" cy="4901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marL="0" indent="0" algn="just">
              <a:buFont typeface="Wingdings" pitchFamily="2" charset="2"/>
              <a:buNone/>
              <a:defRPr/>
            </a:pP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Les zones </a:t>
            </a:r>
            <a:r>
              <a:rPr lang="ca-ES" sz="1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ZEPQA</a:t>
            </a: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 són </a:t>
            </a:r>
            <a:r>
              <a:rPr lang="ca-ES" sz="1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Z</a:t>
            </a: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ones d’</a:t>
            </a:r>
            <a:r>
              <a:rPr lang="ca-ES" sz="1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special </a:t>
            </a:r>
            <a:r>
              <a:rPr lang="ca-ES" sz="1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rotecció de la </a:t>
            </a:r>
            <a:r>
              <a:rPr lang="ca-ES" sz="1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Q</a:t>
            </a: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ualitat </a:t>
            </a:r>
            <a:r>
              <a:rPr lang="ca-ES" sz="1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cústica</a:t>
            </a:r>
          </a:p>
          <a:p>
            <a:pPr marL="0" indent="0" algn="just">
              <a:buFont typeface="Wingdings" pitchFamily="2" charset="2"/>
              <a:buNone/>
              <a:defRPr/>
            </a:pPr>
            <a:endParaRPr lang="ca-ES" sz="1800" b="1" dirty="0"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Tenen per objectiu: 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endParaRPr lang="ca-ES" sz="800" b="1" dirty="0" smtClean="0">
              <a:latin typeface="Arial" pitchFamily="34" charset="0"/>
              <a:cs typeface="Arial" pitchFamily="34" charset="0"/>
            </a:endParaRP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Identificar </a:t>
            </a:r>
            <a:r>
              <a:rPr lang="ca-ES" sz="1800" b="1" dirty="0">
                <a:latin typeface="Arial" pitchFamily="34" charset="0"/>
                <a:cs typeface="Arial" pitchFamily="34" charset="0"/>
              </a:rPr>
              <a:t>zones que mantenen unes condicions de soroll natural o de baixos nivells </a:t>
            </a: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de soroll ambiental.</a:t>
            </a:r>
            <a:endParaRPr lang="ca-ES" sz="1800" b="1" dirty="0">
              <a:latin typeface="Arial" pitchFamily="34" charset="0"/>
              <a:cs typeface="Arial" pitchFamily="34" charset="0"/>
            </a:endParaRP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Delimitar </a:t>
            </a:r>
            <a:r>
              <a:rPr lang="ca-ES" sz="1800" b="1" dirty="0">
                <a:latin typeface="Arial" pitchFamily="34" charset="0"/>
                <a:cs typeface="Arial" pitchFamily="34" charset="0"/>
              </a:rPr>
              <a:t>i preservar aquestes zones amb una figura jurídica de protecció.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Establir </a:t>
            </a:r>
            <a:r>
              <a:rPr lang="ca-ES" sz="1800" b="1" dirty="0">
                <a:latin typeface="Arial" pitchFamily="34" charset="0"/>
                <a:cs typeface="Arial" pitchFamily="34" charset="0"/>
              </a:rPr>
              <a:t>les condicions que han de complir les instal·lacions de l’entorn per a preservar o millorar les condicions de la zona.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 Elaborar </a:t>
            </a:r>
            <a:r>
              <a:rPr lang="ca-ES" sz="1800" b="1" dirty="0">
                <a:latin typeface="Arial" pitchFamily="34" charset="0"/>
                <a:cs typeface="Arial" pitchFamily="34" charset="0"/>
              </a:rPr>
              <a:t>un pla d’actuacions que en permeti la conservació.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 Senyalitzar </a:t>
            </a:r>
            <a:r>
              <a:rPr lang="ca-ES" sz="1800" b="1" dirty="0">
                <a:latin typeface="Arial" pitchFamily="34" charset="0"/>
                <a:cs typeface="Arial" pitchFamily="34" charset="0"/>
              </a:rPr>
              <a:t>i difondre l’existència d’aquestes zones.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 Esdevenir </a:t>
            </a:r>
            <a:r>
              <a:rPr lang="ca-ES" sz="1800" b="1" dirty="0">
                <a:latin typeface="Arial" pitchFamily="34" charset="0"/>
                <a:cs typeface="Arial" pitchFamily="34" charset="0"/>
              </a:rPr>
              <a:t>elements de sensibilització i educació ambiental.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ca-ES" sz="1800" b="1" dirty="0" smtClean="0">
                <a:latin typeface="Arial" pitchFamily="34" charset="0"/>
                <a:cs typeface="Arial" pitchFamily="34" charset="0"/>
              </a:rPr>
              <a:t> Promoure </a:t>
            </a:r>
            <a:r>
              <a:rPr lang="ca-ES" sz="1800" b="1" dirty="0">
                <a:latin typeface="Arial" pitchFamily="34" charset="0"/>
                <a:cs typeface="Arial" pitchFamily="34" charset="0"/>
              </a:rPr>
              <a:t>que la població en gaudeixi.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arrodonit 17"/>
          <p:cNvSpPr/>
          <p:nvPr/>
        </p:nvSpPr>
        <p:spPr>
          <a:xfrm>
            <a:off x="251520" y="1501867"/>
            <a:ext cx="8208912" cy="47918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>
              <a:solidFill>
                <a:schemeClr val="tx1"/>
              </a:solidFill>
            </a:endParaRPr>
          </a:p>
        </p:txBody>
      </p:sp>
      <p:sp>
        <p:nvSpPr>
          <p:cNvPr id="15363" name="Contenidor de número de diapositiva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fld id="{D8BDB703-0702-4F86-95A8-C6DEA84E8B89}" type="slidenum">
              <a:rPr lang="es-ES" sz="1200" smtClean="0">
                <a:latin typeface="Arial" charset="0"/>
                <a:cs typeface="Arial" charset="0"/>
              </a:rPr>
              <a:pPr eaLnBrk="1" hangingPunct="1"/>
              <a:t>6</a:t>
            </a:fld>
            <a:endParaRPr lang="es-ES" sz="1200" smtClean="0">
              <a:latin typeface="Arial" charset="0"/>
              <a:cs typeface="Arial" charset="0"/>
            </a:endParaRPr>
          </a:p>
        </p:txBody>
      </p:sp>
      <p:sp>
        <p:nvSpPr>
          <p:cNvPr id="15364" name="QuadreDeText 4"/>
          <p:cNvSpPr txBox="1">
            <a:spLocks noChangeArrowheads="1"/>
          </p:cNvSpPr>
          <p:nvPr/>
        </p:nvSpPr>
        <p:spPr bwMode="auto">
          <a:xfrm>
            <a:off x="468313" y="503238"/>
            <a:ext cx="49672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r>
              <a:rPr lang="ca-ES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Requisits</a:t>
            </a:r>
            <a:endParaRPr lang="ca-ES" sz="2800" b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15365" name="QuadreDeText 5"/>
          <p:cNvSpPr txBox="1">
            <a:spLocks noChangeArrowheads="1"/>
          </p:cNvSpPr>
          <p:nvPr/>
        </p:nvSpPr>
        <p:spPr bwMode="auto">
          <a:xfrm>
            <a:off x="611560" y="1556792"/>
            <a:ext cx="19442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just" eaLnBrk="1" hangingPunct="1"/>
            <a:r>
              <a:rPr lang="ca-ES" sz="1800" b="1" dirty="0" smtClean="0">
                <a:latin typeface="Arial" charset="0"/>
                <a:cs typeface="Arial" charset="0"/>
              </a:rPr>
              <a:t>Tècnics</a:t>
            </a:r>
            <a:endParaRPr lang="ca-ES" sz="1800" b="1" dirty="0">
              <a:latin typeface="Arial" charset="0"/>
              <a:cs typeface="Arial" charset="0"/>
            </a:endParaRPr>
          </a:p>
        </p:txBody>
      </p:sp>
      <p:sp>
        <p:nvSpPr>
          <p:cNvPr id="15367" name="Text Box 3"/>
          <p:cNvSpPr txBox="1">
            <a:spLocks noChangeArrowheads="1"/>
          </p:cNvSpPr>
          <p:nvPr/>
        </p:nvSpPr>
        <p:spPr bwMode="auto">
          <a:xfrm>
            <a:off x="358837" y="2276872"/>
            <a:ext cx="5365291" cy="3711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just" eaLnBrk="1" hangingPunct="1">
              <a:lnSpc>
                <a:spcPct val="120000"/>
              </a:lnSpc>
              <a:buClr>
                <a:srgbClr val="D42E12"/>
              </a:buClr>
              <a:buFont typeface="Wingdings" pitchFamily="2" charset="2"/>
              <a:buChar char="§"/>
            </a:pPr>
            <a:r>
              <a:rPr lang="ca-ES" sz="1800" b="1" dirty="0" smtClean="0">
                <a:latin typeface="Arial" charset="0"/>
                <a:cs typeface="Arial" charset="0"/>
              </a:rPr>
              <a:t> Les àrees no estan compreses en les zones de soroll d’infraestructures existents o projectades.</a:t>
            </a:r>
          </a:p>
          <a:p>
            <a:pPr algn="just" eaLnBrk="1" hangingPunct="1">
              <a:lnSpc>
                <a:spcPct val="120000"/>
              </a:lnSpc>
              <a:buClr>
                <a:srgbClr val="D42E12"/>
              </a:buClr>
            </a:pPr>
            <a:endParaRPr lang="ca-ES" sz="800" b="1" dirty="0" smtClean="0">
              <a:latin typeface="Arial" charset="0"/>
              <a:cs typeface="Arial" charset="0"/>
            </a:endParaRPr>
          </a:p>
          <a:p>
            <a:pPr algn="just" eaLnBrk="1" hangingPunct="1">
              <a:lnSpc>
                <a:spcPct val="120000"/>
              </a:lnSpc>
              <a:buClr>
                <a:srgbClr val="D42E12"/>
              </a:buClr>
              <a:buFont typeface="Wingdings" pitchFamily="2" charset="2"/>
              <a:buChar char="§"/>
            </a:pPr>
            <a:r>
              <a:rPr lang="ca-ES" sz="1800" b="1" dirty="0" smtClean="0">
                <a:latin typeface="Arial" charset="0"/>
                <a:cs typeface="Arial" charset="0"/>
              </a:rPr>
              <a:t> En les zones a declarar no se sobrepassa entre les 8 h i les 21 h un valor límit d’immissió </a:t>
            </a:r>
            <a:r>
              <a:rPr lang="ca-ES" sz="1800" b="1" dirty="0" err="1" smtClean="0">
                <a:latin typeface="Arial" charset="0"/>
                <a:cs typeface="Arial" charset="0"/>
              </a:rPr>
              <a:t>LAr</a:t>
            </a:r>
            <a:r>
              <a:rPr lang="ca-ES" sz="1800" b="1" dirty="0" smtClean="0">
                <a:latin typeface="Arial" charset="0"/>
                <a:cs typeface="Arial" charset="0"/>
              </a:rPr>
              <a:t> de 50 dB(A), i entre les 21 h i les 8 h un valor límit d’immissió </a:t>
            </a:r>
            <a:r>
              <a:rPr lang="ca-ES" sz="1800" b="1" dirty="0" err="1" smtClean="0">
                <a:latin typeface="Arial" charset="0"/>
                <a:cs typeface="Arial" charset="0"/>
              </a:rPr>
              <a:t>LAr</a:t>
            </a:r>
            <a:r>
              <a:rPr lang="ca-ES" sz="1800" b="1" dirty="0" smtClean="0">
                <a:latin typeface="Arial" charset="0"/>
                <a:cs typeface="Arial" charset="0"/>
              </a:rPr>
              <a:t> de 40 dB(A).</a:t>
            </a:r>
          </a:p>
          <a:p>
            <a:pPr algn="just" eaLnBrk="1" hangingPunct="1">
              <a:lnSpc>
                <a:spcPct val="120000"/>
              </a:lnSpc>
              <a:buClr>
                <a:srgbClr val="D42E12"/>
              </a:buClr>
            </a:pPr>
            <a:endParaRPr lang="ca-ES" sz="800" b="1" dirty="0" smtClean="0">
              <a:latin typeface="Arial" charset="0"/>
              <a:cs typeface="Arial" charset="0"/>
            </a:endParaRPr>
          </a:p>
          <a:p>
            <a:pPr algn="just" eaLnBrk="1" hangingPunct="1">
              <a:lnSpc>
                <a:spcPct val="120000"/>
              </a:lnSpc>
              <a:buClr>
                <a:srgbClr val="D42E12"/>
              </a:buClr>
              <a:buFont typeface="Wingdings" pitchFamily="2" charset="2"/>
              <a:buChar char="§"/>
            </a:pPr>
            <a:r>
              <a:rPr lang="ca-ES" sz="1800" b="1" dirty="0" smtClean="0">
                <a:latin typeface="Arial" charset="0"/>
                <a:cs typeface="Arial" charset="0"/>
              </a:rPr>
              <a:t> En aquestes zones el valor límit d’immissió es considera el valor del soroll de fons o ambiental més 6 dB(A). </a:t>
            </a:r>
            <a:endParaRPr lang="ca-ES" sz="1800" b="1" dirty="0">
              <a:latin typeface="Arial" charset="0"/>
              <a:cs typeface="Arial" charset="0"/>
            </a:endParaRPr>
          </a:p>
        </p:txBody>
      </p:sp>
      <p:pic>
        <p:nvPicPr>
          <p:cNvPr id="2" name="Imat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924944"/>
            <a:ext cx="2863344" cy="1908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arrodonit 17"/>
          <p:cNvSpPr/>
          <p:nvPr/>
        </p:nvSpPr>
        <p:spPr>
          <a:xfrm>
            <a:off x="256497" y="1501866"/>
            <a:ext cx="8208912" cy="47918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>
              <a:solidFill>
                <a:schemeClr val="tx1"/>
              </a:solidFill>
            </a:endParaRPr>
          </a:p>
        </p:txBody>
      </p:sp>
      <p:sp>
        <p:nvSpPr>
          <p:cNvPr id="15363" name="Contenidor de número de diapositiva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fld id="{D8BDB703-0702-4F86-95A8-C6DEA84E8B89}" type="slidenum">
              <a:rPr lang="es-ES" sz="1200" smtClean="0">
                <a:latin typeface="Arial" charset="0"/>
                <a:cs typeface="Arial" charset="0"/>
              </a:rPr>
              <a:pPr eaLnBrk="1" hangingPunct="1"/>
              <a:t>7</a:t>
            </a:fld>
            <a:endParaRPr lang="es-ES" sz="1200" smtClean="0">
              <a:latin typeface="Arial" charset="0"/>
              <a:cs typeface="Arial" charset="0"/>
            </a:endParaRPr>
          </a:p>
        </p:txBody>
      </p:sp>
      <p:sp>
        <p:nvSpPr>
          <p:cNvPr id="15364" name="QuadreDeText 4"/>
          <p:cNvSpPr txBox="1">
            <a:spLocks noChangeArrowheads="1"/>
          </p:cNvSpPr>
          <p:nvPr/>
        </p:nvSpPr>
        <p:spPr bwMode="auto">
          <a:xfrm>
            <a:off x="468313" y="503238"/>
            <a:ext cx="49672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r>
              <a:rPr lang="ca-ES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Requisits - 2</a:t>
            </a:r>
            <a:endParaRPr lang="ca-ES" sz="2800" b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15365" name="QuadreDeText 5"/>
          <p:cNvSpPr txBox="1">
            <a:spLocks noChangeArrowheads="1"/>
          </p:cNvSpPr>
          <p:nvPr/>
        </p:nvSpPr>
        <p:spPr bwMode="auto">
          <a:xfrm>
            <a:off x="611560" y="1556792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just" eaLnBrk="1" hangingPunct="1"/>
            <a:r>
              <a:rPr lang="ca-ES" sz="1800" b="1" dirty="0" smtClean="0">
                <a:latin typeface="Arial" charset="0"/>
                <a:cs typeface="Arial" charset="0"/>
              </a:rPr>
              <a:t>Administratius</a:t>
            </a:r>
            <a:endParaRPr lang="ca-ES" sz="1800" b="1" dirty="0">
              <a:latin typeface="Arial" charset="0"/>
              <a:cs typeface="Arial" charset="0"/>
            </a:endParaRPr>
          </a:p>
        </p:txBody>
      </p:sp>
      <p:sp>
        <p:nvSpPr>
          <p:cNvPr id="15367" name="Text Box 3"/>
          <p:cNvSpPr txBox="1">
            <a:spLocks noChangeArrowheads="1"/>
          </p:cNvSpPr>
          <p:nvPr/>
        </p:nvSpPr>
        <p:spPr bwMode="auto">
          <a:xfrm>
            <a:off x="4716016" y="2492896"/>
            <a:ext cx="3997139" cy="2234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just" eaLnBrk="1" hangingPunct="1">
              <a:lnSpc>
                <a:spcPct val="120000"/>
              </a:lnSpc>
              <a:buClr>
                <a:srgbClr val="D42E12"/>
              </a:buClr>
              <a:buFont typeface="Wingdings" pitchFamily="2" charset="2"/>
              <a:buChar char="§"/>
            </a:pPr>
            <a:r>
              <a:rPr lang="ca-ES" sz="1800" b="1" dirty="0" smtClean="0">
                <a:latin typeface="Arial" charset="0"/>
                <a:cs typeface="Arial" charset="0"/>
              </a:rPr>
              <a:t> </a:t>
            </a:r>
            <a:r>
              <a:rPr lang="ca-ES" sz="1800" b="1" dirty="0">
                <a:latin typeface="Arial" charset="0"/>
                <a:cs typeface="Arial" charset="0"/>
              </a:rPr>
              <a:t> Correspon fer la Declaració al Departament de Territori i Sostenibilitat per a les àrees incloses en sòl no urbanitzable.</a:t>
            </a:r>
          </a:p>
          <a:p>
            <a:pPr algn="just" eaLnBrk="1" hangingPunct="1">
              <a:lnSpc>
                <a:spcPct val="120000"/>
              </a:lnSpc>
              <a:buClr>
                <a:srgbClr val="D42E12"/>
              </a:buClr>
            </a:pPr>
            <a:endParaRPr lang="ca-ES" sz="800" b="1" dirty="0" smtClean="0">
              <a:latin typeface="Arial" charset="0"/>
              <a:cs typeface="Arial" charset="0"/>
            </a:endParaRPr>
          </a:p>
          <a:p>
            <a:pPr algn="just" eaLnBrk="1" hangingPunct="1">
              <a:lnSpc>
                <a:spcPct val="120000"/>
              </a:lnSpc>
              <a:buClr>
                <a:srgbClr val="D42E12"/>
              </a:buClr>
              <a:buFont typeface="Wingdings" pitchFamily="2" charset="2"/>
              <a:buChar char="§"/>
            </a:pPr>
            <a:r>
              <a:rPr lang="ca-ES" sz="1800" b="1" dirty="0" smtClean="0">
                <a:latin typeface="Arial" charset="0"/>
                <a:cs typeface="Arial" charset="0"/>
              </a:rPr>
              <a:t> I als ajuntaments, en les àrees incloses en sòl urbà i urbanitzable.</a:t>
            </a:r>
          </a:p>
        </p:txBody>
      </p:sp>
      <p:sp>
        <p:nvSpPr>
          <p:cNvPr id="2" name="Cantonada plegada 1"/>
          <p:cNvSpPr/>
          <p:nvPr/>
        </p:nvSpPr>
        <p:spPr>
          <a:xfrm>
            <a:off x="323528" y="2276872"/>
            <a:ext cx="4248472" cy="3672408"/>
          </a:xfrm>
          <a:prstGeom prst="foldedCorner">
            <a:avLst/>
          </a:prstGeom>
          <a:solidFill>
            <a:srgbClr val="FFFF99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8" name="1 Marcador de contenido"/>
          <p:cNvSpPr txBox="1">
            <a:spLocks/>
          </p:cNvSpPr>
          <p:nvPr/>
        </p:nvSpPr>
        <p:spPr bwMode="auto">
          <a:xfrm>
            <a:off x="468313" y="2492896"/>
            <a:ext cx="3743771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ca-ES" sz="1600" b="1" u="sng" dirty="0" smtClean="0">
                <a:solidFill>
                  <a:srgbClr val="002060"/>
                </a:solidFill>
                <a:latin typeface="Arial" pitchFamily="34" charset="0"/>
                <a:ea typeface="ＭＳ Ｐゴシック"/>
                <a:cs typeface="Arial" pitchFamily="34" charset="0"/>
              </a:rPr>
              <a:t>Procediment </a:t>
            </a:r>
          </a:p>
          <a:p>
            <a:pPr marL="0" indent="0">
              <a:buFont typeface="Wingdings" pitchFamily="2" charset="2"/>
              <a:buNone/>
            </a:pPr>
            <a:endParaRPr lang="ca-ES" sz="1000" b="1" u="sng" dirty="0" smtClean="0">
              <a:solidFill>
                <a:srgbClr val="002060"/>
              </a:solidFill>
              <a:latin typeface="Arial" pitchFamily="34" charset="0"/>
              <a:ea typeface="ＭＳ Ｐゴシック"/>
              <a:cs typeface="Arial" pitchFamily="34" charset="0"/>
            </a:endParaRPr>
          </a:p>
          <a:p>
            <a:pPr marL="180975" indent="-180975" algn="just"/>
            <a:r>
              <a:rPr lang="ca-ES" sz="1600" b="1" dirty="0" smtClean="0">
                <a:latin typeface="Arial" pitchFamily="34" charset="0"/>
                <a:ea typeface="ＭＳ Ｐゴシック"/>
                <a:cs typeface="Arial" pitchFamily="34" charset="0"/>
              </a:rPr>
              <a:t>Inici de l’expedient de declaració.</a:t>
            </a:r>
          </a:p>
          <a:p>
            <a:pPr marL="180975" indent="-180975" algn="just"/>
            <a:r>
              <a:rPr lang="ca-ES" sz="1600" b="1" dirty="0" smtClean="0">
                <a:latin typeface="Arial" pitchFamily="34" charset="0"/>
                <a:ea typeface="ＭＳ Ｐゴシック"/>
                <a:cs typeface="Arial" pitchFamily="34" charset="0"/>
              </a:rPr>
              <a:t>Informació pública per un termini d’un mes.</a:t>
            </a:r>
          </a:p>
          <a:p>
            <a:pPr marL="180975" indent="-180975" algn="just"/>
            <a:r>
              <a:rPr lang="ca-ES" sz="1600" b="1" dirty="0" smtClean="0">
                <a:latin typeface="Arial" pitchFamily="34" charset="0"/>
                <a:ea typeface="ＭＳ Ｐゴシック"/>
                <a:cs typeface="Arial" pitchFamily="34" charset="0"/>
              </a:rPr>
              <a:t>El departament competent en planificació territorial i infraestructures, i el d’agricultura han de realitzar informe preceptiu.</a:t>
            </a:r>
          </a:p>
          <a:p>
            <a:pPr marL="180975" indent="-180975" algn="just"/>
            <a:r>
              <a:rPr lang="ca-ES" sz="1600" b="1" dirty="0" smtClean="0">
                <a:latin typeface="Arial" pitchFamily="34" charset="0"/>
                <a:ea typeface="ＭＳ Ｐゴシック"/>
                <a:cs typeface="Arial" pitchFamily="34" charset="0"/>
              </a:rPr>
              <a:t>Declaració l’àrea com a zona d’especial protecció de la qualitat acústica.</a:t>
            </a:r>
          </a:p>
          <a:p>
            <a:pPr marL="0" indent="0"/>
            <a:endParaRPr lang="es-ES" sz="1600" dirty="0" smtClean="0">
              <a:latin typeface="Arial" pitchFamily="34" charset="0"/>
              <a:ea typeface="ＭＳ Ｐゴシック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67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idor de número de diapositiva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fld id="{02A38839-2D78-4A02-B402-A9D91682DFB7}" type="slidenum">
              <a:rPr lang="es-ES" sz="1200" smtClean="0">
                <a:latin typeface="Arial" charset="0"/>
                <a:cs typeface="Arial" charset="0"/>
              </a:rPr>
              <a:pPr eaLnBrk="1" hangingPunct="1"/>
              <a:t>8</a:t>
            </a:fld>
            <a:endParaRPr lang="es-ES" sz="1200" smtClean="0">
              <a:latin typeface="Arial" charset="0"/>
              <a:cs typeface="Arial" charset="0"/>
            </a:endParaRPr>
          </a:p>
        </p:txBody>
      </p:sp>
      <p:sp>
        <p:nvSpPr>
          <p:cNvPr id="16388" name="QuadreDeText 4"/>
          <p:cNvSpPr txBox="1">
            <a:spLocks noChangeArrowheads="1"/>
          </p:cNvSpPr>
          <p:nvPr/>
        </p:nvSpPr>
        <p:spPr bwMode="auto">
          <a:xfrm>
            <a:off x="468313" y="503238"/>
            <a:ext cx="49672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r>
              <a:rPr lang="ca-ES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Exemple – El Papiol</a:t>
            </a:r>
            <a:endParaRPr lang="ca-ES" sz="2800" b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16389" name="QuadreDeText 5"/>
          <p:cNvSpPr txBox="1">
            <a:spLocks noChangeArrowheads="1"/>
          </p:cNvSpPr>
          <p:nvPr/>
        </p:nvSpPr>
        <p:spPr bwMode="auto">
          <a:xfrm>
            <a:off x="511175" y="1125538"/>
            <a:ext cx="813593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just" eaLnBrk="1" hangingPunct="1"/>
            <a:r>
              <a:rPr lang="ca-ES" sz="1800" b="1" dirty="0" smtClean="0">
                <a:latin typeface="Arial" charset="0"/>
                <a:cs typeface="Arial" charset="0"/>
              </a:rPr>
              <a:t>Àrea no urbanitzable, i que agafa en part el cementiri Roques Blanques i el Parc de Collserola dins del terme del Papiol.</a:t>
            </a:r>
          </a:p>
          <a:p>
            <a:pPr algn="just" eaLnBrk="1" hangingPunct="1"/>
            <a:r>
              <a:rPr lang="ca-ES" sz="1800" b="1" dirty="0">
                <a:latin typeface="Arial" charset="0"/>
                <a:cs typeface="Arial" charset="0"/>
              </a:rPr>
              <a:t>Zona sotmesa a una forta pressió de l’activitat humana, amb l’AP7 i varies extractives al seu voltant.</a:t>
            </a:r>
          </a:p>
          <a:p>
            <a:pPr algn="just" eaLnBrk="1" hangingPunct="1"/>
            <a:endParaRPr lang="ca-ES" sz="1800" b="1" dirty="0">
              <a:latin typeface="Arial" charset="0"/>
              <a:cs typeface="Arial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860032" y="2465407"/>
            <a:ext cx="3497505" cy="266429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3" name="QuadreDeText 5"/>
          <p:cNvSpPr txBox="1">
            <a:spLocks noChangeArrowheads="1"/>
          </p:cNvSpPr>
          <p:nvPr/>
        </p:nvSpPr>
        <p:spPr bwMode="auto">
          <a:xfrm>
            <a:off x="580715" y="2472155"/>
            <a:ext cx="3742517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just" eaLnBrk="1" hangingPunct="1"/>
            <a:r>
              <a:rPr lang="ca-ES" sz="1800" b="1" dirty="0" smtClean="0">
                <a:latin typeface="Arial" charset="0"/>
                <a:cs typeface="Arial" charset="0"/>
              </a:rPr>
              <a:t>Metodologia:</a:t>
            </a:r>
          </a:p>
          <a:p>
            <a:pPr algn="just" eaLnBrk="1" hangingPunct="1"/>
            <a:endParaRPr lang="ca-ES" sz="800" b="1" dirty="0">
              <a:latin typeface="Arial" charset="0"/>
              <a:cs typeface="Arial" charset="0"/>
            </a:endParaRPr>
          </a:p>
          <a:p>
            <a:pPr marL="285750" indent="-285750" algn="just" eaLnBrk="1" hangingPunct="1">
              <a:buFont typeface="Arial" pitchFamily="34" charset="0"/>
              <a:buChar char="•"/>
            </a:pPr>
            <a:r>
              <a:rPr lang="ca-ES" sz="1800" b="1" dirty="0" smtClean="0">
                <a:latin typeface="Arial" charset="0"/>
                <a:cs typeface="Arial" charset="0"/>
              </a:rPr>
              <a:t>Modelització 3D.</a:t>
            </a:r>
          </a:p>
          <a:p>
            <a:pPr marL="285750" indent="-285750" algn="just" eaLnBrk="1" hangingPunct="1">
              <a:buFont typeface="Arial" pitchFamily="34" charset="0"/>
              <a:buChar char="•"/>
            </a:pPr>
            <a:r>
              <a:rPr lang="ca-ES" sz="1800" b="1" dirty="0" smtClean="0">
                <a:latin typeface="Arial" charset="0"/>
                <a:cs typeface="Arial" charset="0"/>
              </a:rPr>
              <a:t>Caracterització de fonts.</a:t>
            </a:r>
          </a:p>
          <a:p>
            <a:pPr marL="285750" indent="-285750" algn="just" eaLnBrk="1" hangingPunct="1">
              <a:buFont typeface="Arial" pitchFamily="34" charset="0"/>
              <a:buChar char="•"/>
            </a:pPr>
            <a:r>
              <a:rPr lang="ca-ES" sz="1800" b="1" dirty="0" smtClean="0">
                <a:latin typeface="Arial" charset="0"/>
                <a:cs typeface="Arial" charset="0"/>
              </a:rPr>
              <a:t>Ús de models de càlcul </a:t>
            </a:r>
            <a:r>
              <a:rPr lang="ca-ES" sz="1800" b="1" dirty="0" smtClean="0">
                <a:latin typeface="Arial" charset="0"/>
                <a:cs typeface="Arial" charset="0"/>
              </a:rPr>
              <a:t>i software (CADNA-A</a:t>
            </a:r>
            <a:r>
              <a:rPr lang="ca-ES" sz="1800" b="1" dirty="0" smtClean="0">
                <a:latin typeface="Arial" charset="0"/>
                <a:cs typeface="Arial" charset="0"/>
              </a:rPr>
              <a:t>).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14" y="4113075"/>
            <a:ext cx="3742518" cy="2600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QuadreDeText 5"/>
          <p:cNvSpPr txBox="1">
            <a:spLocks noChangeArrowheads="1"/>
          </p:cNvSpPr>
          <p:nvPr/>
        </p:nvSpPr>
        <p:spPr bwMode="auto">
          <a:xfrm>
            <a:off x="4427985" y="6498146"/>
            <a:ext cx="72008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just" eaLnBrk="1" hangingPunct="1"/>
            <a:r>
              <a:rPr lang="ca-ES" sz="800" b="1" i="1" dirty="0" smtClean="0">
                <a:latin typeface="Arial" charset="0"/>
                <a:cs typeface="Arial" charset="0"/>
              </a:rPr>
              <a:t>Mapa </a:t>
            </a:r>
            <a:r>
              <a:rPr lang="ca-ES" sz="800" b="1" i="1" dirty="0" err="1" smtClean="0">
                <a:latin typeface="Arial" charset="0"/>
                <a:cs typeface="Arial" charset="0"/>
              </a:rPr>
              <a:t>Ldia</a:t>
            </a:r>
            <a:endParaRPr lang="ca-ES" sz="800" b="1" i="1" dirty="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127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idor de número de diapositiva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fld id="{02A38839-2D78-4A02-B402-A9D91682DFB7}" type="slidenum">
              <a:rPr lang="es-ES" sz="1200" smtClean="0">
                <a:latin typeface="Arial" charset="0"/>
                <a:cs typeface="Arial" charset="0"/>
              </a:rPr>
              <a:pPr eaLnBrk="1" hangingPunct="1"/>
              <a:t>9</a:t>
            </a:fld>
            <a:endParaRPr lang="es-ES" sz="1200" smtClean="0">
              <a:latin typeface="Arial" charset="0"/>
              <a:cs typeface="Arial" charset="0"/>
            </a:endParaRPr>
          </a:p>
        </p:txBody>
      </p:sp>
      <p:sp>
        <p:nvSpPr>
          <p:cNvPr id="16388" name="QuadreDeText 4"/>
          <p:cNvSpPr txBox="1">
            <a:spLocks noChangeArrowheads="1"/>
          </p:cNvSpPr>
          <p:nvPr/>
        </p:nvSpPr>
        <p:spPr bwMode="auto">
          <a:xfrm>
            <a:off x="468313" y="503238"/>
            <a:ext cx="49672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r>
              <a:rPr lang="ca-ES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Exemple – El Papiol</a:t>
            </a:r>
            <a:endParaRPr lang="ca-ES" sz="2800" b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16389" name="QuadreDeText 5"/>
          <p:cNvSpPr txBox="1">
            <a:spLocks noChangeArrowheads="1"/>
          </p:cNvSpPr>
          <p:nvPr/>
        </p:nvSpPr>
        <p:spPr bwMode="auto">
          <a:xfrm>
            <a:off x="511175" y="1125538"/>
            <a:ext cx="550098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just" eaLnBrk="1" hangingPunct="1"/>
            <a:r>
              <a:rPr lang="ca-ES" sz="1800" b="1" dirty="0" smtClean="0">
                <a:latin typeface="Arial" charset="0"/>
                <a:cs typeface="Arial" charset="0"/>
              </a:rPr>
              <a:t>Els càlculs es complementen amb mesuraments de llarga durada.</a:t>
            </a:r>
          </a:p>
          <a:p>
            <a:pPr algn="just" eaLnBrk="1" hangingPunct="1"/>
            <a:endParaRPr lang="ca-ES" sz="1800" b="1" dirty="0">
              <a:latin typeface="Arial" charset="0"/>
              <a:cs typeface="Arial" charset="0"/>
            </a:endParaRPr>
          </a:p>
          <a:p>
            <a:pPr algn="just" eaLnBrk="1" hangingPunct="1"/>
            <a:r>
              <a:rPr lang="ca-ES" sz="1800" b="1" dirty="0" smtClean="0">
                <a:latin typeface="Arial" charset="0"/>
                <a:cs typeface="Arial" charset="0"/>
              </a:rPr>
              <a:t>Una vegada delimitada la zona de compliment, es procedeix  a redactar un pla específic i inici d’aprovació (tràmits administratius).</a:t>
            </a:r>
          </a:p>
          <a:p>
            <a:pPr algn="just" eaLnBrk="1" hangingPunct="1"/>
            <a:endParaRPr lang="ca-ES" sz="1800" b="1" dirty="0">
              <a:latin typeface="Arial" charset="0"/>
              <a:cs typeface="Arial" charset="0"/>
            </a:endParaRPr>
          </a:p>
          <a:p>
            <a:pPr algn="just" eaLnBrk="1" hangingPunct="1"/>
            <a:endParaRPr lang="ca-ES" sz="1800" b="1" dirty="0">
              <a:latin typeface="Arial" charset="0"/>
              <a:cs typeface="Arial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340768"/>
            <a:ext cx="2374967" cy="3359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Imatg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3175819"/>
            <a:ext cx="4572000" cy="3048000"/>
          </a:xfrm>
          <a:prstGeom prst="rect">
            <a:avLst/>
          </a:prstGeom>
        </p:spPr>
      </p:pic>
      <p:sp>
        <p:nvSpPr>
          <p:cNvPr id="7" name="QuadreDeText 5"/>
          <p:cNvSpPr txBox="1">
            <a:spLocks noChangeArrowheads="1"/>
          </p:cNvSpPr>
          <p:nvPr/>
        </p:nvSpPr>
        <p:spPr bwMode="auto">
          <a:xfrm>
            <a:off x="6372200" y="4699819"/>
            <a:ext cx="151216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just" eaLnBrk="1" hangingPunct="1"/>
            <a:r>
              <a:rPr lang="ca-ES" sz="800" b="1" i="1" dirty="0" smtClean="0">
                <a:latin typeface="Arial" charset="0"/>
                <a:cs typeface="Arial" charset="0"/>
              </a:rPr>
              <a:t>Límits zona </a:t>
            </a:r>
            <a:r>
              <a:rPr lang="ca-ES" sz="800" b="1" i="1" dirty="0" smtClean="0">
                <a:latin typeface="Arial" charset="0"/>
                <a:cs typeface="Arial" charset="0"/>
              </a:rPr>
              <a:t>ZEPQA</a:t>
            </a:r>
            <a:endParaRPr lang="ca-ES" sz="800" b="1" i="1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l'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l'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</TotalTime>
  <Words>895</Words>
  <Application>Microsoft Office PowerPoint</Application>
  <PresentationFormat>Presentació en pantalla (4:3)</PresentationFormat>
  <Paragraphs>122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Títols de les diapositives</vt:lpstr>
      </vt:variant>
      <vt:variant>
        <vt:i4>16</vt:i4>
      </vt:variant>
    </vt:vector>
  </HeadingPairs>
  <TitlesOfParts>
    <vt:vector size="17" baseType="lpstr">
      <vt:lpstr>Diseño predeterminado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</vt:vector>
  </TitlesOfParts>
  <Company>Ajuntament de Sabadell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sortiz</dc:creator>
  <cp:lastModifiedBy>Eduard Puig Solé</cp:lastModifiedBy>
  <cp:revision>72</cp:revision>
  <cp:lastPrinted>2016-04-27T07:16:05Z</cp:lastPrinted>
  <dcterms:created xsi:type="dcterms:W3CDTF">2016-04-08T10:21:13Z</dcterms:created>
  <dcterms:modified xsi:type="dcterms:W3CDTF">2016-04-27T07:17:24Z</dcterms:modified>
</cp:coreProperties>
</file>