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62" r:id="rId5"/>
    <p:sldId id="268" r:id="rId6"/>
    <p:sldId id="274" r:id="rId7"/>
    <p:sldId id="269" r:id="rId8"/>
    <p:sldId id="272" r:id="rId9"/>
    <p:sldId id="273" r:id="rId10"/>
    <p:sldId id="276" r:id="rId11"/>
    <p:sldId id="278" r:id="rId12"/>
    <p:sldId id="277" r:id="rId13"/>
    <p:sldId id="271" r:id="rId14"/>
    <p:sldId id="280" r:id="rId15"/>
    <p:sldId id="281" r:id="rId16"/>
    <p:sldId id="270" r:id="rId17"/>
    <p:sldId id="267" r:id="rId18"/>
    <p:sldId id="263" r:id="rId19"/>
    <p:sldId id="275" r:id="rId20"/>
    <p:sldId id="279" r:id="rId21"/>
    <p:sldId id="282" r:id="rId22"/>
    <p:sldId id="259" r:id="rId23"/>
  </p:sldIdLst>
  <p:sldSz cx="9144000" cy="6858000" type="screen4x3"/>
  <p:notesSz cx="7102475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D3C"/>
    <a:srgbClr val="F2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1" autoAdjust="0"/>
    <p:restoredTop sz="90929"/>
  </p:normalViewPr>
  <p:slideViewPr>
    <p:cSldViewPr>
      <p:cViewPr varScale="1">
        <p:scale>
          <a:sx n="80" d="100"/>
          <a:sy n="80" d="100"/>
        </p:scale>
        <p:origin x="-137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9D61A-C20B-4A57-B3BC-013ED01BB6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612ED-D17B-42DE-881A-6C46B84048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D11AE-1F75-413B-A5DA-091471640F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CB389-1971-4EE9-A5CE-AADCED5647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0AF44-2B2A-4E15-AAD2-0CA878E72F5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132E-2E6C-4293-A4A3-41F0AEE38F3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79905-789D-43A5-BC69-F4F00F96097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D7BB9-C469-4F8D-86FF-AA13D3D501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2D6DB-8495-4B6F-8033-2FA4A578BE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C4086-BE2A-46E1-B06C-99DFED3C35E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58333-8A4A-4E1A-9708-E61F5E49CF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924C964-A420-42B9-8A49-C86F534ED5B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67013" y="1052513"/>
            <a:ext cx="6053137" cy="4297362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</p:pic>
      <p:sp>
        <p:nvSpPr>
          <p:cNvPr id="3075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sp>
        <p:nvSpPr>
          <p:cNvPr id="3076" name="6 CuadroTexto"/>
          <p:cNvSpPr txBox="1">
            <a:spLocks noChangeArrowheads="1"/>
          </p:cNvSpPr>
          <p:nvPr/>
        </p:nvSpPr>
        <p:spPr bwMode="auto">
          <a:xfrm>
            <a:off x="2687638" y="5445125"/>
            <a:ext cx="259238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400">
                <a:latin typeface="Arial" charset="0"/>
                <a:cs typeface="Arial" charset="0"/>
              </a:rPr>
              <a:t>Daniel López. Arquitecte</a:t>
            </a:r>
          </a:p>
          <a:p>
            <a:r>
              <a:rPr lang="ca-ES" sz="1400">
                <a:latin typeface="Arial" charset="0"/>
                <a:cs typeface="Arial" charset="0"/>
              </a:rPr>
              <a:t>Departament Serveis Tècnics</a:t>
            </a:r>
          </a:p>
          <a:p>
            <a:r>
              <a:rPr lang="ca-ES" sz="1400">
                <a:latin typeface="Arial" charset="0"/>
                <a:cs typeface="Arial" charset="0"/>
              </a:rPr>
              <a:t>PMHB</a:t>
            </a:r>
          </a:p>
          <a:p>
            <a:r>
              <a:rPr lang="ca-ES" sz="1400">
                <a:latin typeface="Arial" charset="0"/>
                <a:cs typeface="Arial" charset="0"/>
              </a:rPr>
              <a:t>Ajuntament de Barcelona</a:t>
            </a:r>
          </a:p>
          <a:p>
            <a:r>
              <a:rPr lang="ca-ES" sz="1400">
                <a:latin typeface="Arial" charset="0"/>
                <a:cs typeface="Arial" charset="0"/>
              </a:rPr>
              <a:t>Sabadell. Abril 2016 </a:t>
            </a:r>
          </a:p>
        </p:txBody>
      </p:sp>
      <p:pic>
        <p:nvPicPr>
          <p:cNvPr id="3077" name="3 Imagen" descr="logo PMHB petit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10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2291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4" name="6 Imagen" descr="ROC BORONAT DIVISIONS INTERIORS.jpg"/>
          <p:cNvPicPr>
            <a:picLocks noChangeAspect="1"/>
          </p:cNvPicPr>
          <p:nvPr/>
        </p:nvPicPr>
        <p:blipFill>
          <a:blip r:embed="rId3" cstate="screen"/>
          <a:srcRect l="40381" t="18437" r="21600" b="26314"/>
          <a:stretch>
            <a:fillRect/>
          </a:stretch>
        </p:blipFill>
        <p:spPr bwMode="auto">
          <a:xfrm>
            <a:off x="827088" y="1290638"/>
            <a:ext cx="32766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3" descr="J:\COMU\A R E A   D E   P R O J E C T E S   I  O B R E S\Roc Boronat\Fotos Obra\2010-12-03\Roc Boronat 03-12-2010 03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80063" y="1290638"/>
            <a:ext cx="25654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8 CuadroTexto"/>
          <p:cNvSpPr txBox="1">
            <a:spLocks noChangeArrowheads="1"/>
          </p:cNvSpPr>
          <p:nvPr/>
        </p:nvSpPr>
        <p:spPr bwMode="auto">
          <a:xfrm>
            <a:off x="2338388" y="5394325"/>
            <a:ext cx="2305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D</a:t>
            </a:r>
            <a:r>
              <a:rPr lang="es-ES" sz="1600" baseline="-25000">
                <a:latin typeface="Arial" charset="0"/>
                <a:cs typeface="Arial" charset="0"/>
              </a:rPr>
              <a:t>nTA</a:t>
            </a:r>
            <a:r>
              <a:rPr lang="es-ES" sz="1600">
                <a:latin typeface="Arial" charset="0"/>
                <a:cs typeface="Arial" charset="0"/>
              </a:rPr>
              <a:t> = 50 - 51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2297" name="8 CuadroTexto"/>
          <p:cNvSpPr txBox="1">
            <a:spLocks noChangeArrowheads="1"/>
          </p:cNvSpPr>
          <p:nvPr/>
        </p:nvSpPr>
        <p:spPr bwMode="auto">
          <a:xfrm>
            <a:off x="2338388" y="4891088"/>
            <a:ext cx="15859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R = </a:t>
            </a:r>
            <a:r>
              <a:rPr lang="es-ES" sz="1600">
                <a:latin typeface="Arial" charset="0"/>
                <a:cs typeface="Arial" charset="0"/>
                <a:sym typeface="Wingdings" pitchFamily="2" charset="2"/>
              </a:rPr>
              <a:t>60 </a:t>
            </a:r>
            <a:r>
              <a:rPr lang="es-ES" sz="1600">
                <a:latin typeface="Arial" charset="0"/>
                <a:cs typeface="Arial" charset="0"/>
              </a:rPr>
              <a:t>dB(A)</a:t>
            </a:r>
          </a:p>
        </p:txBody>
      </p:sp>
      <p:sp>
        <p:nvSpPr>
          <p:cNvPr id="12298" name="8 CuadroTexto"/>
          <p:cNvSpPr txBox="1">
            <a:spLocks noChangeArrowheads="1"/>
          </p:cNvSpPr>
          <p:nvPr/>
        </p:nvSpPr>
        <p:spPr bwMode="auto">
          <a:xfrm>
            <a:off x="5580063" y="5013325"/>
            <a:ext cx="2520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CTE DB-HR  ≥  50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3315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8" name="6 Imagen" descr="DETALL INTERIOR BP D2.jpg"/>
          <p:cNvPicPr>
            <a:picLocks noChangeAspect="1"/>
          </p:cNvPicPr>
          <p:nvPr/>
        </p:nvPicPr>
        <p:blipFill>
          <a:blip r:embed="rId3" cstate="screen"/>
          <a:srcRect l="47769" t="28218" r="12811" b="15344"/>
          <a:stretch>
            <a:fillRect/>
          </a:stretch>
        </p:blipFill>
        <p:spPr bwMode="auto">
          <a:xfrm>
            <a:off x="568325" y="1268413"/>
            <a:ext cx="3381375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8 Imagen" descr="Imagen04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70538" y="1268413"/>
            <a:ext cx="2530475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8 CuadroTexto"/>
          <p:cNvSpPr txBox="1">
            <a:spLocks noChangeArrowheads="1"/>
          </p:cNvSpPr>
          <p:nvPr/>
        </p:nvSpPr>
        <p:spPr bwMode="auto">
          <a:xfrm>
            <a:off x="2338388" y="5394325"/>
            <a:ext cx="2305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D</a:t>
            </a:r>
            <a:r>
              <a:rPr lang="es-ES" sz="1600" baseline="-25000">
                <a:latin typeface="Arial" charset="0"/>
                <a:cs typeface="Arial" charset="0"/>
              </a:rPr>
              <a:t>nTA</a:t>
            </a:r>
            <a:r>
              <a:rPr lang="es-ES" sz="1600">
                <a:latin typeface="Arial" charset="0"/>
                <a:cs typeface="Arial" charset="0"/>
              </a:rPr>
              <a:t> = 52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3321" name="8 CuadroTexto"/>
          <p:cNvSpPr txBox="1">
            <a:spLocks noChangeArrowheads="1"/>
          </p:cNvSpPr>
          <p:nvPr/>
        </p:nvSpPr>
        <p:spPr bwMode="auto">
          <a:xfrm>
            <a:off x="2338388" y="4891088"/>
            <a:ext cx="1801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R = </a:t>
            </a:r>
            <a:r>
              <a:rPr lang="es-ES" sz="1600">
                <a:latin typeface="Arial" charset="0"/>
                <a:cs typeface="Arial" charset="0"/>
                <a:sym typeface="Wingdings" pitchFamily="2" charset="2"/>
              </a:rPr>
              <a:t>60-63 </a:t>
            </a:r>
            <a:r>
              <a:rPr lang="es-ES" sz="1600">
                <a:latin typeface="Arial" charset="0"/>
                <a:cs typeface="Arial" charset="0"/>
              </a:rPr>
              <a:t>dB(A)</a:t>
            </a:r>
          </a:p>
        </p:txBody>
      </p:sp>
      <p:sp>
        <p:nvSpPr>
          <p:cNvPr id="13322" name="8 CuadroTexto"/>
          <p:cNvSpPr txBox="1">
            <a:spLocks noChangeArrowheads="1"/>
          </p:cNvSpPr>
          <p:nvPr/>
        </p:nvSpPr>
        <p:spPr bwMode="auto">
          <a:xfrm>
            <a:off x="5580063" y="5013325"/>
            <a:ext cx="2520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CTE DB-HR  ≥  50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4339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2" name="5 Imagen" descr="LA CLOTA DIVISIONS INTERIORS.jpg"/>
          <p:cNvPicPr>
            <a:picLocks noChangeAspect="1"/>
          </p:cNvPicPr>
          <p:nvPr/>
        </p:nvPicPr>
        <p:blipFill>
          <a:blip r:embed="rId3" cstate="screen"/>
          <a:srcRect l="47218" t="19814" r="6969" b="22438"/>
          <a:stretch>
            <a:fillRect/>
          </a:stretch>
        </p:blipFill>
        <p:spPr bwMode="auto">
          <a:xfrm>
            <a:off x="395288" y="1268413"/>
            <a:ext cx="3843337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 descr="20110223 LA CLOTA 01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568950" y="1268413"/>
            <a:ext cx="2532063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8 CuadroTexto"/>
          <p:cNvSpPr txBox="1">
            <a:spLocks noChangeArrowheads="1"/>
          </p:cNvSpPr>
          <p:nvPr/>
        </p:nvSpPr>
        <p:spPr bwMode="auto">
          <a:xfrm>
            <a:off x="2338388" y="5394325"/>
            <a:ext cx="2305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D</a:t>
            </a:r>
            <a:r>
              <a:rPr lang="es-ES" sz="1600" baseline="-25000">
                <a:latin typeface="Arial" charset="0"/>
                <a:cs typeface="Arial" charset="0"/>
              </a:rPr>
              <a:t>nTA</a:t>
            </a:r>
            <a:r>
              <a:rPr lang="es-ES" sz="1600">
                <a:latin typeface="Arial" charset="0"/>
                <a:cs typeface="Arial" charset="0"/>
              </a:rPr>
              <a:t> = 52 - 53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4345" name="8 CuadroTexto"/>
          <p:cNvSpPr txBox="1">
            <a:spLocks noChangeArrowheads="1"/>
          </p:cNvSpPr>
          <p:nvPr/>
        </p:nvSpPr>
        <p:spPr bwMode="auto">
          <a:xfrm>
            <a:off x="2338388" y="4891088"/>
            <a:ext cx="15859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R = </a:t>
            </a:r>
            <a:r>
              <a:rPr lang="es-ES" sz="1600">
                <a:latin typeface="Arial" charset="0"/>
                <a:cs typeface="Arial" charset="0"/>
                <a:sym typeface="Wingdings" pitchFamily="2" charset="2"/>
              </a:rPr>
              <a:t>59 </a:t>
            </a:r>
            <a:r>
              <a:rPr lang="es-ES" sz="1600">
                <a:latin typeface="Arial" charset="0"/>
                <a:cs typeface="Arial" charset="0"/>
              </a:rPr>
              <a:t>dB(A)</a:t>
            </a:r>
          </a:p>
        </p:txBody>
      </p:sp>
      <p:sp>
        <p:nvSpPr>
          <p:cNvPr id="14346" name="8 CuadroTexto"/>
          <p:cNvSpPr txBox="1">
            <a:spLocks noChangeArrowheads="1"/>
          </p:cNvSpPr>
          <p:nvPr/>
        </p:nvSpPr>
        <p:spPr bwMode="auto">
          <a:xfrm>
            <a:off x="5580063" y="5013325"/>
            <a:ext cx="2520950" cy="338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600">
                <a:latin typeface="Arial" charset="0"/>
                <a:cs typeface="Arial" charset="0"/>
              </a:rPr>
              <a:t>CTE DB-HR  ≥  50 dB (A)</a:t>
            </a:r>
            <a:endParaRPr lang="es-ES" sz="160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5363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Nous reptes.</a:t>
            </a:r>
          </a:p>
          <a:p>
            <a:r>
              <a:rPr lang="ca-ES" sz="2000">
                <a:latin typeface="Arial" charset="0"/>
                <a:cs typeface="Arial" charset="0"/>
              </a:rPr>
              <a:t> 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Immissió: es comença a sentir el que abans no sentíem. OMA 2011.</a:t>
            </a:r>
          </a:p>
          <a:p>
            <a:pPr lvl="1"/>
            <a:endParaRPr lang="ca-ES" sz="2000">
              <a:latin typeface="Arial" charset="0"/>
              <a:cs typeface="Arial" charset="0"/>
            </a:endParaRPr>
          </a:p>
        </p:txBody>
      </p:sp>
      <p:pic>
        <p:nvPicPr>
          <p:cNvPr id="15367" name="7 Imagen" descr="porta aparcament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725" y="2420938"/>
            <a:ext cx="290036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8 Imagen" descr="gràfica porta aparcament 2a campanya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19700" y="4005263"/>
            <a:ext cx="31686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95513" y="5260975"/>
            <a:ext cx="2160587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95513" y="2565400"/>
            <a:ext cx="216058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15"/>
          <p:cNvSpPr txBox="1">
            <a:spLocks noChangeArrowheads="1"/>
          </p:cNvSpPr>
          <p:nvPr/>
        </p:nvSpPr>
        <p:spPr bwMode="auto">
          <a:xfrm>
            <a:off x="4932363" y="5373688"/>
            <a:ext cx="2232025" cy="230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Porta aparcament. Fluvià.</a:t>
            </a:r>
          </a:p>
        </p:txBody>
      </p:sp>
      <p:sp>
        <p:nvSpPr>
          <p:cNvPr id="15372" name="Text Box 15"/>
          <p:cNvSpPr txBox="1">
            <a:spLocks noChangeArrowheads="1"/>
          </p:cNvSpPr>
          <p:nvPr/>
        </p:nvSpPr>
        <p:spPr bwMode="auto">
          <a:xfrm>
            <a:off x="1704975" y="6453188"/>
            <a:ext cx="2519363" cy="230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Ventilació HS-3. Roc Boronat.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9 Imagen" descr="DETALL INTERIOR.jpg"/>
          <p:cNvPicPr>
            <a:picLocks noChangeAspect="1"/>
          </p:cNvPicPr>
          <p:nvPr/>
        </p:nvPicPr>
        <p:blipFill>
          <a:blip r:embed="rId2" cstate="screen"/>
          <a:srcRect l="53278" t="6573" r="4333" b="40967"/>
          <a:stretch>
            <a:fillRect/>
          </a:stretch>
        </p:blipFill>
        <p:spPr bwMode="auto">
          <a:xfrm>
            <a:off x="6443663" y="2781300"/>
            <a:ext cx="24701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6388" name="3 Imagen" descr="logo PMHB petit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1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Nous reptes.</a:t>
            </a:r>
          </a:p>
          <a:p>
            <a:r>
              <a:rPr lang="ca-ES" sz="2000">
                <a:latin typeface="Arial" charset="0"/>
                <a:cs typeface="Arial" charset="0"/>
              </a:rPr>
              <a:t> 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Rehabilitació: es possible aconseguir el confort acústic?</a:t>
            </a:r>
          </a:p>
          <a:p>
            <a:r>
              <a:rPr lang="ca-ES" sz="2000">
                <a:latin typeface="Arial" charset="0"/>
                <a:cs typeface="Arial" charset="0"/>
              </a:rPr>
              <a:t>	· Nou de la Rambla (1985-89)</a:t>
            </a:r>
          </a:p>
        </p:txBody>
      </p:sp>
      <p:sp>
        <p:nvSpPr>
          <p:cNvPr id="16392" name="4 CuadroTexto"/>
          <p:cNvSpPr txBox="1">
            <a:spLocks noChangeArrowheads="1"/>
          </p:cNvSpPr>
          <p:nvPr/>
        </p:nvSpPr>
        <p:spPr bwMode="auto">
          <a:xfrm>
            <a:off x="2051050" y="5048250"/>
            <a:ext cx="64817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 dirty="0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Vertical:		</a:t>
            </a:r>
            <a:r>
              <a:rPr lang="ca-ES" sz="1800" dirty="0" err="1">
                <a:latin typeface="Arial" charset="0"/>
                <a:cs typeface="Arial" charset="0"/>
              </a:rPr>
              <a:t>D</a:t>
            </a:r>
            <a:r>
              <a:rPr lang="ca-ES" sz="1800" baseline="-25000" dirty="0" err="1">
                <a:latin typeface="Arial" charset="0"/>
                <a:cs typeface="Arial" charset="0"/>
              </a:rPr>
              <a:t>nT</a:t>
            </a:r>
            <a:r>
              <a:rPr lang="ca-ES" sz="1800" baseline="-25000" dirty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46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Horitzontal:	</a:t>
            </a:r>
            <a:r>
              <a:rPr lang="ca-ES" sz="1800" dirty="0" err="1">
                <a:latin typeface="Arial" charset="0"/>
                <a:cs typeface="Arial" charset="0"/>
              </a:rPr>
              <a:t>D</a:t>
            </a:r>
            <a:r>
              <a:rPr lang="ca-ES" sz="1800" baseline="-25000" dirty="0" err="1">
                <a:latin typeface="Arial" charset="0"/>
                <a:cs typeface="Arial" charset="0"/>
              </a:rPr>
              <a:t>nT</a:t>
            </a:r>
            <a:r>
              <a:rPr lang="ca-ES" sz="1800" baseline="-25000" dirty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51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Impacte: 		</a:t>
            </a:r>
            <a:r>
              <a:rPr lang="ca-ES" sz="1800" dirty="0" err="1">
                <a:latin typeface="Arial" charset="0"/>
                <a:cs typeface="Arial" charset="0"/>
              </a:rPr>
              <a:t>L’</a:t>
            </a:r>
            <a:r>
              <a:rPr lang="ca-ES" sz="1800" baseline="-25000" dirty="0" err="1">
                <a:latin typeface="Arial" charset="0"/>
                <a:cs typeface="Arial" charset="0"/>
              </a:rPr>
              <a:t>nT</a:t>
            </a:r>
            <a:r>
              <a:rPr lang="ca-ES" sz="1800" baseline="-25000" dirty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77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Façana:			D</a:t>
            </a:r>
            <a:r>
              <a:rPr lang="ca-ES" sz="1800" baseline="-25000" dirty="0">
                <a:latin typeface="Arial" charset="0"/>
                <a:cs typeface="Arial" charset="0"/>
              </a:rPr>
              <a:t>2m,</a:t>
            </a:r>
            <a:r>
              <a:rPr lang="ca-ES" sz="1800" baseline="-25000" dirty="0" err="1">
                <a:latin typeface="Arial" charset="0"/>
                <a:cs typeface="Arial" charset="0"/>
              </a:rPr>
              <a:t>nT</a:t>
            </a:r>
            <a:r>
              <a:rPr lang="ca-ES" sz="1800" baseline="-25000" dirty="0">
                <a:latin typeface="Arial" charset="0"/>
                <a:cs typeface="Arial" charset="0"/>
              </a:rPr>
              <a:t>,</a:t>
            </a:r>
            <a:r>
              <a:rPr lang="ca-ES" sz="1800" baseline="-25000" dirty="0" err="1">
                <a:latin typeface="Arial" charset="0"/>
                <a:cs typeface="Arial" charset="0"/>
              </a:rPr>
              <a:t>Atr</a:t>
            </a:r>
            <a:r>
              <a:rPr lang="ca-ES" sz="1800" dirty="0">
                <a:latin typeface="Arial" charset="0"/>
                <a:cs typeface="Arial" charset="0"/>
              </a:rPr>
              <a:t>: 32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</p:txBody>
      </p:sp>
      <p:pic>
        <p:nvPicPr>
          <p:cNvPr id="16393" name="8 Imagen" descr="Façana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08175" y="2781300"/>
            <a:ext cx="27352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10 Imagen" descr="DETALL FAÇANA 1.jpg"/>
          <p:cNvPicPr>
            <a:picLocks noChangeAspect="1"/>
          </p:cNvPicPr>
          <p:nvPr/>
        </p:nvPicPr>
        <p:blipFill>
          <a:blip r:embed="rId5" cstate="screen"/>
          <a:srcRect l="4944" t="6573" r="55507" b="40967"/>
          <a:stretch>
            <a:fillRect/>
          </a:stretch>
        </p:blipFill>
        <p:spPr bwMode="auto">
          <a:xfrm>
            <a:off x="4716463" y="2781300"/>
            <a:ext cx="2303462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7411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Nous reptes.</a:t>
            </a:r>
          </a:p>
          <a:p>
            <a:r>
              <a:rPr lang="ca-ES" sz="2000">
                <a:latin typeface="Arial" charset="0"/>
                <a:cs typeface="Arial" charset="0"/>
              </a:rPr>
              <a:t> 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Rehabilitació: es possible aconseguir el confort acústic?</a:t>
            </a:r>
          </a:p>
          <a:p>
            <a:r>
              <a:rPr lang="ca-ES" sz="2000">
                <a:latin typeface="Arial" charset="0"/>
                <a:cs typeface="Arial" charset="0"/>
              </a:rPr>
              <a:t>	· Cornudella (1929)</a:t>
            </a:r>
          </a:p>
        </p:txBody>
      </p:sp>
      <p:sp>
        <p:nvSpPr>
          <p:cNvPr id="17415" name="4 CuadroTexto"/>
          <p:cNvSpPr txBox="1">
            <a:spLocks noChangeArrowheads="1"/>
          </p:cNvSpPr>
          <p:nvPr/>
        </p:nvSpPr>
        <p:spPr bwMode="auto">
          <a:xfrm>
            <a:off x="2051050" y="5084763"/>
            <a:ext cx="64817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>
                <a:latin typeface="Arial" charset="0"/>
                <a:cs typeface="Arial" charset="0"/>
              </a:rPr>
              <a:t>Aeri el. Vertical:		D</a:t>
            </a:r>
            <a:r>
              <a:rPr lang="ca-ES" sz="1800" baseline="-25000">
                <a:latin typeface="Arial" charset="0"/>
                <a:cs typeface="Arial" charset="0"/>
              </a:rPr>
              <a:t>nT,A</a:t>
            </a:r>
            <a:r>
              <a:rPr lang="ca-ES" sz="1800">
                <a:latin typeface="Arial" charset="0"/>
                <a:cs typeface="Arial" charset="0"/>
              </a:rPr>
              <a:t>:  41 dB (A)</a:t>
            </a:r>
          </a:p>
          <a:p>
            <a:r>
              <a:rPr lang="ca-ES" sz="1800">
                <a:latin typeface="Arial" charset="0"/>
                <a:cs typeface="Arial" charset="0"/>
              </a:rPr>
              <a:t>Impacte: 		L’</a:t>
            </a:r>
            <a:r>
              <a:rPr lang="ca-ES" sz="1800" baseline="-25000">
                <a:latin typeface="Arial" charset="0"/>
                <a:cs typeface="Arial" charset="0"/>
              </a:rPr>
              <a:t>nT,w</a:t>
            </a:r>
            <a:r>
              <a:rPr lang="ca-ES" sz="1800">
                <a:latin typeface="Arial" charset="0"/>
                <a:cs typeface="Arial" charset="0"/>
              </a:rPr>
              <a:t>:  60 dB</a:t>
            </a:r>
          </a:p>
          <a:p>
            <a:r>
              <a:rPr lang="ca-ES" sz="1800">
                <a:latin typeface="Arial" charset="0"/>
                <a:cs typeface="Arial" charset="0"/>
              </a:rPr>
              <a:t>Façana:			D</a:t>
            </a:r>
            <a:r>
              <a:rPr lang="ca-ES" sz="1800" baseline="-25000">
                <a:latin typeface="Arial" charset="0"/>
                <a:cs typeface="Arial" charset="0"/>
              </a:rPr>
              <a:t>2m,nT,Atr</a:t>
            </a:r>
            <a:r>
              <a:rPr lang="ca-ES" sz="1800">
                <a:latin typeface="Arial" charset="0"/>
                <a:cs typeface="Arial" charset="0"/>
              </a:rPr>
              <a:t>:  23 dB (A)</a:t>
            </a:r>
          </a:p>
          <a:p>
            <a:r>
              <a:rPr lang="ca-ES" sz="1800">
                <a:latin typeface="Arial" charset="0"/>
                <a:cs typeface="Arial" charset="0"/>
              </a:rPr>
              <a:t>Façana rehabilitada	D</a:t>
            </a:r>
            <a:r>
              <a:rPr lang="ca-ES" sz="1800" baseline="-25000">
                <a:latin typeface="Arial" charset="0"/>
                <a:cs typeface="Arial" charset="0"/>
              </a:rPr>
              <a:t>2m,nT,Atr</a:t>
            </a:r>
            <a:r>
              <a:rPr lang="ca-ES" sz="1800">
                <a:latin typeface="Arial" charset="0"/>
                <a:cs typeface="Arial" charset="0"/>
              </a:rPr>
              <a:t>:  39 dB (A)</a:t>
            </a:r>
          </a:p>
        </p:txBody>
      </p:sp>
      <p:pic>
        <p:nvPicPr>
          <p:cNvPr id="17416" name="8 Imagen" descr="P1070144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3438" y="2852738"/>
            <a:ext cx="28813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1050" y="2673350"/>
            <a:ext cx="1677988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8435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8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Assumir noves formes de construir i controls d’execució.</a:t>
            </a:r>
          </a:p>
          <a:p>
            <a:r>
              <a:rPr lang="ca-ES" sz="2000">
                <a:latin typeface="Arial" charset="0"/>
                <a:cs typeface="Arial" charset="0"/>
              </a:rPr>
              <a:t> 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Implantació justificació Opció General.</a:t>
            </a:r>
          </a:p>
          <a:p>
            <a:pPr lvl="1"/>
            <a:endParaRPr lang="ca-ES" sz="2000">
              <a:latin typeface="Arial" charset="0"/>
              <a:cs typeface="Arial" charset="0"/>
            </a:endParaRP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Sistematització assajos in situ. Estudi de Plans de Mostreig.</a:t>
            </a:r>
          </a:p>
          <a:p>
            <a:pPr lvl="1"/>
            <a:endParaRPr lang="ca-ES" sz="2000">
              <a:latin typeface="Arial" charset="0"/>
              <a:cs typeface="Arial" charset="0"/>
            </a:endParaRP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Corresponsabilitat en l’execució de DF, DEO i Constructora, incorporant proves acústiques com a millores puntuables en els plecs.</a:t>
            </a:r>
          </a:p>
        </p:txBody>
      </p:sp>
      <p:pic>
        <p:nvPicPr>
          <p:cNvPr id="18439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63713" y="4559300"/>
            <a:ext cx="5184775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9459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22725" y="1484313"/>
            <a:ext cx="4797425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4 CuadroTexto"/>
          <p:cNvSpPr txBox="1">
            <a:spLocks noChangeArrowheads="1"/>
          </p:cNvSpPr>
          <p:nvPr/>
        </p:nvSpPr>
        <p:spPr bwMode="auto">
          <a:xfrm>
            <a:off x="827088" y="1484313"/>
            <a:ext cx="792162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dirty="0">
                <a:latin typeface="Arial" charset="0"/>
                <a:cs typeface="Arial" charset="0"/>
              </a:rPr>
              <a:t>- Formació </a:t>
            </a:r>
            <a:r>
              <a:rPr lang="ca-ES" sz="2000" dirty="0" smtClean="0">
                <a:latin typeface="Arial" charset="0"/>
                <a:cs typeface="Arial" charset="0"/>
              </a:rPr>
              <a:t>interna (2012)</a:t>
            </a:r>
            <a:endParaRPr lang="ca-ES" sz="2000" dirty="0">
              <a:latin typeface="Arial" charset="0"/>
              <a:cs typeface="Arial" charset="0"/>
            </a:endParaRPr>
          </a:p>
          <a:p>
            <a:endParaRPr lang="ca-ES" sz="2000" dirty="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Intercanvi coneixement</a:t>
            </a:r>
          </a:p>
          <a:p>
            <a:pPr lvl="1">
              <a:buFontTx/>
              <a:buChar char="-"/>
            </a:pPr>
            <a:endParaRPr lang="ca-ES" sz="2000" dirty="0">
              <a:latin typeface="Arial" charset="0"/>
              <a:cs typeface="Arial" charset="0"/>
            </a:endParaRP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</a:t>
            </a:r>
            <a:r>
              <a:rPr lang="ca-ES" sz="2000" dirty="0" smtClean="0">
                <a:latin typeface="Arial" charset="0"/>
                <a:cs typeface="Arial" charset="0"/>
              </a:rPr>
              <a:t>INCASOL (2012)</a:t>
            </a:r>
            <a:endParaRPr lang="ca-ES" sz="2000" dirty="0">
              <a:latin typeface="Arial" charset="0"/>
              <a:cs typeface="Arial" charset="0"/>
            </a:endParaRP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</a:t>
            </a:r>
            <a:r>
              <a:rPr lang="ca-ES" sz="2000" dirty="0" err="1">
                <a:latin typeface="Arial" charset="0"/>
                <a:cs typeface="Arial" charset="0"/>
              </a:rPr>
              <a:t>Tecniacústica</a:t>
            </a:r>
            <a:r>
              <a:rPr lang="ca-ES" sz="2000" dirty="0">
                <a:latin typeface="Arial" charset="0"/>
                <a:cs typeface="Arial" charset="0"/>
              </a:rPr>
              <a:t> 2013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</a:t>
            </a:r>
            <a:r>
              <a:rPr lang="ca-ES" sz="2000" dirty="0" err="1">
                <a:latin typeface="Arial" charset="0"/>
                <a:cs typeface="Arial" charset="0"/>
              </a:rPr>
              <a:t>Tecniacústica</a:t>
            </a:r>
            <a:r>
              <a:rPr lang="ca-ES" sz="2000" dirty="0">
                <a:latin typeface="Arial" charset="0"/>
                <a:cs typeface="Arial" charset="0"/>
              </a:rPr>
              <a:t> 2014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</a:t>
            </a:r>
            <a:r>
              <a:rPr lang="ca-ES" sz="2000" dirty="0" err="1">
                <a:latin typeface="Arial" charset="0"/>
                <a:cs typeface="Arial" charset="0"/>
              </a:rPr>
              <a:t>Acusti.CAT</a:t>
            </a:r>
            <a:r>
              <a:rPr lang="ca-ES" sz="2000" dirty="0">
                <a:latin typeface="Arial" charset="0"/>
                <a:cs typeface="Arial" charset="0"/>
              </a:rPr>
              <a:t>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20483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Estat actual de la qüestió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6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Aïllament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Aeri e impacte: </a:t>
            </a:r>
            <a:r>
              <a:rPr lang="ca-ES" sz="2000" dirty="0" smtClean="0">
                <a:latin typeface="Arial" charset="0"/>
                <a:cs typeface="Arial" charset="0"/>
              </a:rPr>
              <a:t>Assolit</a:t>
            </a:r>
            <a:endParaRPr lang="ca-ES" sz="2000" dirty="0">
              <a:latin typeface="Arial" charset="0"/>
              <a:cs typeface="Arial" charset="0"/>
            </a:endParaRP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Façana: </a:t>
            </a:r>
            <a:r>
              <a:rPr lang="ca-ES" sz="2000" dirty="0" smtClean="0">
                <a:latin typeface="Arial" charset="0"/>
                <a:cs typeface="Arial" charset="0"/>
              </a:rPr>
              <a:t>Encara </a:t>
            </a:r>
            <a:r>
              <a:rPr lang="ca-ES" sz="2000" dirty="0">
                <a:latin typeface="Arial" charset="0"/>
                <a:cs typeface="Arial" charset="0"/>
              </a:rPr>
              <a:t>queda camí, especialment pel que fa a la participació de l’arquitectura en la protecció de l’agressivitat acústica del medi urbà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		</a:t>
            </a:r>
          </a:p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Immissió. Primeres conseqüències constructives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 dirty="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L’usuari cada dia està més sensibilitzat e informat</a:t>
            </a:r>
          </a:p>
        </p:txBody>
      </p:sp>
      <p:pic>
        <p:nvPicPr>
          <p:cNvPr id="20487" name="6 Imagen" descr="IMG_20140205_113440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52850" y="4184650"/>
            <a:ext cx="17557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7 Imagen" descr="20160413_095724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63713" y="4184650"/>
            <a:ext cx="1754187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8 Imagen" descr="20160425_124100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54688" y="4184650"/>
            <a:ext cx="1116012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21507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Intencions de futur   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Establiment d’un protocol integral per garantir la qualitat en tot el procés edificatori “OCT acústica”: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>
              <a:latin typeface="Arial" charset="0"/>
              <a:cs typeface="Arial" charset="0"/>
            </a:endParaRP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Memòria acústica de projecte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Controls específics d’execució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Definició Plans de Mostreig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Realització assajos in situ</a:t>
            </a:r>
          </a:p>
        </p:txBody>
      </p:sp>
      <p:pic>
        <p:nvPicPr>
          <p:cNvPr id="21511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08175" y="3602038"/>
            <a:ext cx="2038350" cy="287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12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356100" y="3609975"/>
            <a:ext cx="2336800" cy="287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13" name="Text Box 15"/>
          <p:cNvSpPr txBox="1">
            <a:spLocks noChangeArrowheads="1"/>
          </p:cNvSpPr>
          <p:nvPr/>
        </p:nvSpPr>
        <p:spPr bwMode="auto">
          <a:xfrm>
            <a:off x="1331913" y="6484938"/>
            <a:ext cx="2592387" cy="230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Memòria acústica. Ali Bei.</a:t>
            </a:r>
          </a:p>
        </p:txBody>
      </p:sp>
      <p:sp>
        <p:nvSpPr>
          <p:cNvPr id="21514" name="Text Box 15"/>
          <p:cNvSpPr txBox="1">
            <a:spLocks noChangeArrowheads="1"/>
          </p:cNvSpPr>
          <p:nvPr/>
        </p:nvSpPr>
        <p:spPr bwMode="auto">
          <a:xfrm>
            <a:off x="3805238" y="6477000"/>
            <a:ext cx="3070225" cy="23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Proposta Pla Mostreig. AUDIOTEC.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4099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La justificació en projecte del CTE DB HR Protecció envers el soroll garanteix un adequat confort acústic dels nous edificis?</a:t>
            </a:r>
          </a:p>
        </p:txBody>
      </p:sp>
      <p:sp>
        <p:nvSpPr>
          <p:cNvPr id="4101" name="4 CuadroTexto"/>
          <p:cNvSpPr txBox="1">
            <a:spLocks noChangeArrowheads="1"/>
          </p:cNvSpPr>
          <p:nvPr/>
        </p:nvSpPr>
        <p:spPr bwMode="auto">
          <a:xfrm>
            <a:off x="827088" y="1916113"/>
            <a:ext cx="756126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- Confort acústic</a:t>
            </a:r>
          </a:p>
          <a:p>
            <a:endParaRPr lang="ca-ES" sz="2000">
              <a:latin typeface="Arial" charset="0"/>
              <a:cs typeface="Arial" charset="0"/>
            </a:endParaRPr>
          </a:p>
          <a:p>
            <a:r>
              <a:rPr lang="ca-ES" sz="2000">
                <a:latin typeface="Arial" charset="0"/>
                <a:cs typeface="Arial" charset="0"/>
              </a:rPr>
              <a:t>- Actitud del PMHB respecte el CTE DB HR</a:t>
            </a:r>
          </a:p>
          <a:p>
            <a:endParaRPr lang="ca-ES" sz="2000">
              <a:latin typeface="Arial" charset="0"/>
              <a:cs typeface="Arial" charset="0"/>
            </a:endParaRPr>
          </a:p>
          <a:p>
            <a:r>
              <a:rPr lang="ca-ES" sz="2000">
                <a:latin typeface="Arial" charset="0"/>
                <a:cs typeface="Arial" charset="0"/>
              </a:rPr>
              <a:t>- Estat actual de la qüestió</a:t>
            </a:r>
          </a:p>
          <a:p>
            <a:endParaRPr lang="ca-ES" sz="2000">
              <a:latin typeface="Arial" charset="0"/>
              <a:cs typeface="Arial" charset="0"/>
            </a:endParaRPr>
          </a:p>
          <a:p>
            <a:r>
              <a:rPr lang="ca-ES" sz="2000">
                <a:latin typeface="Arial" charset="0"/>
                <a:cs typeface="Arial" charset="0"/>
              </a:rPr>
              <a:t>- Intencions de futur   </a:t>
            </a:r>
          </a:p>
        </p:txBody>
      </p:sp>
      <p:cxnSp>
        <p:nvCxnSpPr>
          <p:cNvPr id="11" name="10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22531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Intencions de futur   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CERTIFICACIÓ ACÚSTICA: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>
              <a:latin typeface="Arial" charset="0"/>
              <a:cs typeface="Arial" charset="0"/>
            </a:endParaRPr>
          </a:p>
          <a:p>
            <a:pPr lvl="1"/>
            <a:r>
              <a:rPr lang="ca-ES" sz="2000">
                <a:latin typeface="Arial" charset="0"/>
                <a:cs typeface="Arial" charset="0"/>
              </a:rPr>
              <a:t>· Valor afegit (cas de la certificació energètica)</a:t>
            </a:r>
          </a:p>
          <a:p>
            <a:pPr lvl="1"/>
            <a:r>
              <a:rPr lang="ca-ES" sz="200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1322388" y="6378575"/>
            <a:ext cx="3744912" cy="23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www.viacelere.com</a:t>
            </a:r>
          </a:p>
        </p:txBody>
      </p:sp>
      <p:pic>
        <p:nvPicPr>
          <p:cNvPr id="22536" name="Picture 16" descr="Hipoteca Triodos - La ecohipoteca para su vivienda habitua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95963" y="2276475"/>
            <a:ext cx="29702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1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5650" y="2266950"/>
            <a:ext cx="4859338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871663" y="4640263"/>
            <a:ext cx="4860925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Text Box 15"/>
          <p:cNvSpPr txBox="1">
            <a:spLocks noChangeArrowheads="1"/>
          </p:cNvSpPr>
          <p:nvPr/>
        </p:nvSpPr>
        <p:spPr bwMode="auto">
          <a:xfrm>
            <a:off x="7343775" y="4475163"/>
            <a:ext cx="1908175" cy="230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 dirty="0" err="1">
                <a:latin typeface="Arial" charset="0"/>
                <a:cs typeface="Arial" charset="0"/>
              </a:rPr>
              <a:t>www.triodos.es</a:t>
            </a:r>
            <a:endParaRPr lang="ca-ES" sz="10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8 Imagen" descr="Placa Certifica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7050" y="2492375"/>
            <a:ext cx="5078413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15"/>
          <p:cNvSpPr txBox="1">
            <a:spLocks noChangeArrowheads="1"/>
          </p:cNvSpPr>
          <p:nvPr/>
        </p:nvSpPr>
        <p:spPr bwMode="auto">
          <a:xfrm>
            <a:off x="1258888" y="6165850"/>
            <a:ext cx="3744912" cy="23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285750">
              <a:lnSpc>
                <a:spcPct val="90000"/>
              </a:lnSpc>
              <a:buFont typeface="Wingdings" pitchFamily="2" charset="2"/>
              <a:buNone/>
            </a:pPr>
            <a:r>
              <a:rPr lang="ca-ES" sz="1000">
                <a:latin typeface="Arial" charset="0"/>
                <a:cs typeface="Arial" charset="0"/>
              </a:rPr>
              <a:t>Certificació acústica promoció Cibeles</a:t>
            </a:r>
          </a:p>
        </p:txBody>
      </p:sp>
      <p:sp>
        <p:nvSpPr>
          <p:cNvPr id="23556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23557" name="3 Imagen" descr="logo PMHB petit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Intencions de futur   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CERTIFICACIÓ ACÚSTICA: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 dirty="0">
              <a:latin typeface="Arial" charset="0"/>
              <a:cs typeface="Arial" charset="0"/>
            </a:endParaRP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Garantia de qualitat e informació a l’usuari</a:t>
            </a:r>
          </a:p>
        </p:txBody>
      </p:sp>
      <p:sp>
        <p:nvSpPr>
          <p:cNvPr id="8" name="7 Flecha arriba"/>
          <p:cNvSpPr/>
          <p:nvPr/>
        </p:nvSpPr>
        <p:spPr>
          <a:xfrm rot="5400000">
            <a:off x="6228878" y="1882775"/>
            <a:ext cx="287338" cy="287338"/>
          </a:xfrm>
          <a:prstGeom prst="upArrow">
            <a:avLst/>
          </a:prstGeom>
          <a:solidFill>
            <a:srgbClr val="D91D3C"/>
          </a:solidFill>
          <a:ln>
            <a:solidFill>
              <a:srgbClr val="D91D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23562" name="4 CuadroTexto"/>
          <p:cNvSpPr txBox="1">
            <a:spLocks noChangeArrowheads="1"/>
          </p:cNvSpPr>
          <p:nvPr/>
        </p:nvSpPr>
        <p:spPr bwMode="auto">
          <a:xfrm>
            <a:off x="6804025" y="1806575"/>
            <a:ext cx="1511300" cy="400050"/>
          </a:xfrm>
          <a:prstGeom prst="rect">
            <a:avLst/>
          </a:prstGeom>
          <a:solidFill>
            <a:srgbClr val="D91D3C"/>
          </a:solidFill>
          <a:ln w="9525">
            <a:solidFill>
              <a:srgbClr val="F2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CONFORT</a:t>
            </a:r>
            <a:endParaRPr lang="ca-ES" sz="20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8" grpId="0" animBg="1"/>
      <p:bldP spid="235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I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03575" y="2386013"/>
            <a:ext cx="25209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QuadreDeText 1"/>
          <p:cNvSpPr txBox="1">
            <a:spLocks noChangeArrowheads="1"/>
          </p:cNvSpPr>
          <p:nvPr/>
        </p:nvSpPr>
        <p:spPr bwMode="auto">
          <a:xfrm>
            <a:off x="2916238" y="3503613"/>
            <a:ext cx="309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2pPr>
            <a:lvl3pPr marL="11430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3pPr>
            <a:lvl4pPr marL="16002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4pPr>
            <a:lvl5pPr marL="2057400" indent="-22860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</a:defRPr>
            </a:lvl9pPr>
          </a:lstStyle>
          <a:p>
            <a:pPr algn="ctr">
              <a:defRPr/>
            </a:pPr>
            <a:r>
              <a:rPr lang="es-ES" altLang="es-ES" sz="1800" dirty="0" smtClean="0">
                <a:solidFill>
                  <a:schemeClr val="tx1"/>
                </a:solidFill>
                <a:ea typeface="+mn-ea"/>
                <a:cs typeface="Arial" pitchFamily="34" charset="0"/>
              </a:rPr>
              <a:t>MOLTES GRÀCIES</a:t>
            </a:r>
          </a:p>
          <a:p>
            <a:pPr algn="ctr">
              <a:defRPr/>
            </a:pPr>
            <a:r>
              <a:rPr lang="es-ES" altLang="es-ES" sz="1800" dirty="0" smtClean="0">
                <a:solidFill>
                  <a:schemeClr val="tx1"/>
                </a:solidFill>
                <a:ea typeface="+mn-ea"/>
                <a:cs typeface="Arial" pitchFamily="34" charset="0"/>
              </a:rPr>
              <a:t>www.pmhb.org</a:t>
            </a:r>
            <a:endParaRPr lang="es-ES" altLang="es-ES" sz="1800" dirty="0">
              <a:solidFill>
                <a:schemeClr val="tx1"/>
              </a:solidFill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8175" y="3068638"/>
            <a:ext cx="49307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5124" name="3 Imagen" descr="logo PMHB petit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8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6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Confort acústic</a:t>
            </a:r>
          </a:p>
        </p:txBody>
      </p:sp>
      <p:sp>
        <p:nvSpPr>
          <p:cNvPr id="5127" name="4 CuadroTexto"/>
          <p:cNvSpPr txBox="1">
            <a:spLocks noChangeArrowheads="1"/>
          </p:cNvSpPr>
          <p:nvPr/>
        </p:nvSpPr>
        <p:spPr bwMode="auto">
          <a:xfrm>
            <a:off x="539750" y="1341438"/>
            <a:ext cx="82089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Si bé la percepció sonora és subjectiva, l’exigència envers l’arquitectura és la d’aconseguir que els sorolls ens arribin amb el nivell d’intensitat global tan baix com sigui possible.</a:t>
            </a:r>
          </a:p>
        </p:txBody>
      </p:sp>
      <p:sp>
        <p:nvSpPr>
          <p:cNvPr id="5128" name="4 CuadroTexto"/>
          <p:cNvSpPr txBox="1">
            <a:spLocks noChangeArrowheads="1"/>
          </p:cNvSpPr>
          <p:nvPr/>
        </p:nvSpPr>
        <p:spPr bwMode="auto">
          <a:xfrm>
            <a:off x="900113" y="2492375"/>
            <a:ext cx="18716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On estàvem?</a:t>
            </a:r>
          </a:p>
        </p:txBody>
      </p:sp>
      <p:sp>
        <p:nvSpPr>
          <p:cNvPr id="5129" name="4 CuadroTexto"/>
          <p:cNvSpPr txBox="1">
            <a:spLocks noChangeArrowheads="1"/>
          </p:cNvSpPr>
          <p:nvPr/>
        </p:nvSpPr>
        <p:spPr bwMode="auto">
          <a:xfrm>
            <a:off x="3635375" y="2492375"/>
            <a:ext cx="1873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On som?</a:t>
            </a:r>
          </a:p>
        </p:txBody>
      </p:sp>
      <p:sp>
        <p:nvSpPr>
          <p:cNvPr id="5130" name="4 CuadroTexto"/>
          <p:cNvSpPr txBox="1">
            <a:spLocks noChangeArrowheads="1"/>
          </p:cNvSpPr>
          <p:nvPr/>
        </p:nvSpPr>
        <p:spPr bwMode="auto">
          <a:xfrm>
            <a:off x="6156325" y="2492375"/>
            <a:ext cx="1871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On anem?</a:t>
            </a:r>
          </a:p>
        </p:txBody>
      </p:sp>
      <p:sp>
        <p:nvSpPr>
          <p:cNvPr id="29" name="28 Rectángulo"/>
          <p:cNvSpPr/>
          <p:nvPr/>
        </p:nvSpPr>
        <p:spPr>
          <a:xfrm>
            <a:off x="2262188" y="5969000"/>
            <a:ext cx="4391025" cy="179388"/>
          </a:xfrm>
          <a:prstGeom prst="rect">
            <a:avLst/>
          </a:prstGeom>
          <a:noFill/>
          <a:ln>
            <a:solidFill>
              <a:srgbClr val="F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0" name="29 Rectángulo"/>
          <p:cNvSpPr/>
          <p:nvPr/>
        </p:nvSpPr>
        <p:spPr>
          <a:xfrm>
            <a:off x="2268538" y="5805488"/>
            <a:ext cx="4391025" cy="179387"/>
          </a:xfrm>
          <a:prstGeom prst="rect">
            <a:avLst/>
          </a:prstGeom>
          <a:noFill/>
          <a:ln>
            <a:solidFill>
              <a:srgbClr val="F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1" name="30 Flecha arriba"/>
          <p:cNvSpPr/>
          <p:nvPr/>
        </p:nvSpPr>
        <p:spPr>
          <a:xfrm>
            <a:off x="4308475" y="5229225"/>
            <a:ext cx="287338" cy="287338"/>
          </a:xfrm>
          <a:prstGeom prst="upArrow">
            <a:avLst/>
          </a:prstGeom>
          <a:solidFill>
            <a:srgbClr val="F20000"/>
          </a:solidFill>
          <a:ln>
            <a:solidFill>
              <a:srgbClr val="F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6147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0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- Entendre la dificultat i abordar la qüestió amb temps, col·laborant amb el Departament de Control i Reducció de la Contaminació Acústica de l’Ajuntament de BCN (des de 2006)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Necessitat d’assaigs in situ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Resultats</a:t>
            </a:r>
          </a:p>
          <a:p>
            <a:pPr>
              <a:lnSpc>
                <a:spcPct val="50000"/>
              </a:lnSpc>
            </a:pPr>
            <a:endParaRPr lang="ca-ES" sz="200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Nous reptes</a:t>
            </a:r>
          </a:p>
          <a:p>
            <a:pPr>
              <a:lnSpc>
                <a:spcPct val="50000"/>
              </a:lnSpc>
              <a:buFontTx/>
              <a:buChar char="-"/>
            </a:pPr>
            <a:endParaRPr lang="ca-ES" sz="2000">
              <a:latin typeface="Arial" charset="0"/>
              <a:cs typeface="Arial" charset="0"/>
            </a:endParaRPr>
          </a:p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Assumir noves formes de construir i controls d’execució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Rectángulo"/>
          <p:cNvSpPr/>
          <p:nvPr/>
        </p:nvSpPr>
        <p:spPr>
          <a:xfrm>
            <a:off x="7274396" y="2492896"/>
            <a:ext cx="1548000" cy="100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Rectángulo"/>
          <p:cNvSpPr/>
          <p:nvPr/>
        </p:nvSpPr>
        <p:spPr>
          <a:xfrm>
            <a:off x="7280092" y="3501008"/>
            <a:ext cx="1548000" cy="61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Rectángulo"/>
          <p:cNvSpPr/>
          <p:nvPr/>
        </p:nvSpPr>
        <p:spPr>
          <a:xfrm>
            <a:off x="7285444" y="4118600"/>
            <a:ext cx="1548000" cy="864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Rectángulo"/>
          <p:cNvSpPr/>
          <p:nvPr/>
        </p:nvSpPr>
        <p:spPr>
          <a:xfrm>
            <a:off x="7272472" y="4979268"/>
            <a:ext cx="1548000" cy="46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7285444" y="1708428"/>
            <a:ext cx="1548000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70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7171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4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>
                <a:latin typeface="Arial" charset="0"/>
                <a:cs typeface="Arial" charset="0"/>
              </a:rPr>
              <a:t> Resultats. </a:t>
            </a:r>
          </a:p>
        </p:txBody>
      </p:sp>
      <p:pic>
        <p:nvPicPr>
          <p:cNvPr id="717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35696" y="5589588"/>
            <a:ext cx="1698625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08796" y="5970588"/>
            <a:ext cx="101123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907134" y="5970588"/>
            <a:ext cx="41275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2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39168" y="6112331"/>
            <a:ext cx="1080120" cy="30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5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507707" y="5545138"/>
            <a:ext cx="115252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830090" y="1700808"/>
            <a:ext cx="5334198" cy="37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7277824" y="1701224"/>
            <a:ext cx="1548000" cy="374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a-ES" sz="1000" dirty="0">
                <a:latin typeface="Arial" pitchFamily="34" charset="0"/>
                <a:cs typeface="Arial" pitchFamily="34" charset="0"/>
              </a:rPr>
              <a:t>1.-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Sas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2.- Fernando Pessoa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3.-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Leiva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4.- Valls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 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5.- Bon Pastor E1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6.- Bon Pastor D2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7.- Fluvià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8.- Roc Boronat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9.- La Clota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10.- Via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Favència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0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11.-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Cibeles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12.-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Navas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de Tolosa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13.-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Can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r>
              <a:rPr lang="ca-ES" sz="1000" dirty="0" err="1">
                <a:latin typeface="Arial" pitchFamily="34" charset="0"/>
                <a:cs typeface="Arial" pitchFamily="34" charset="0"/>
              </a:rPr>
              <a:t>Cortada</a:t>
            </a:r>
            <a:r>
              <a:rPr lang="ca-ES" sz="1000" dirty="0">
                <a:latin typeface="Arial" pitchFamily="34" charset="0"/>
                <a:cs typeface="Arial" pitchFamily="34" charset="0"/>
              </a:rPr>
              <a:t> 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es-ES" sz="1000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14.- Rodalies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15.- Bon Pastor E2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16.- Bon Pastor F1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17.- Bon Pastor F2</a:t>
            </a:r>
            <a:endParaRPr lang="es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>
                <a:latin typeface="Arial" pitchFamily="34" charset="0"/>
                <a:cs typeface="Arial" pitchFamily="34" charset="0"/>
              </a:rPr>
              <a:t>18.- Josep </a:t>
            </a:r>
            <a:r>
              <a:rPr lang="ca-ES" sz="1000" dirty="0" smtClean="0">
                <a:latin typeface="Arial" pitchFamily="34" charset="0"/>
                <a:cs typeface="Arial" pitchFamily="34" charset="0"/>
              </a:rPr>
              <a:t>Pla</a:t>
            </a:r>
          </a:p>
          <a:p>
            <a:endParaRPr lang="ca-ES" sz="1000" dirty="0">
              <a:latin typeface="Arial" pitchFamily="34" charset="0"/>
              <a:cs typeface="Arial" pitchFamily="34" charset="0"/>
            </a:endParaRP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19.- Nou de la Rambla</a:t>
            </a: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20.- </a:t>
            </a:r>
            <a:r>
              <a:rPr lang="ca-ES" sz="1000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ca-ES" sz="1000" dirty="0" smtClean="0">
                <a:latin typeface="Arial" pitchFamily="34" charset="0"/>
                <a:cs typeface="Arial" pitchFamily="34" charset="0"/>
              </a:rPr>
              <a:t> Peguera</a:t>
            </a:r>
            <a:endParaRPr lang="es-E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Elipse"/>
          <p:cNvSpPr/>
          <p:nvPr/>
        </p:nvSpPr>
        <p:spPr>
          <a:xfrm>
            <a:off x="6315432" y="3197736"/>
            <a:ext cx="216024" cy="21602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Elipse"/>
          <p:cNvSpPr/>
          <p:nvPr/>
        </p:nvSpPr>
        <p:spPr>
          <a:xfrm>
            <a:off x="6084168" y="2996952"/>
            <a:ext cx="216024" cy="21602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23 Elipse"/>
          <p:cNvSpPr/>
          <p:nvPr/>
        </p:nvSpPr>
        <p:spPr>
          <a:xfrm>
            <a:off x="2771800" y="3861048"/>
            <a:ext cx="216024" cy="21602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Elipse"/>
          <p:cNvSpPr/>
          <p:nvPr/>
        </p:nvSpPr>
        <p:spPr>
          <a:xfrm>
            <a:off x="2671852" y="4005064"/>
            <a:ext cx="216024" cy="21602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25 Elipse"/>
          <p:cNvSpPr/>
          <p:nvPr/>
        </p:nvSpPr>
        <p:spPr>
          <a:xfrm>
            <a:off x="6588224" y="3284984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26 Elipse"/>
          <p:cNvSpPr/>
          <p:nvPr/>
        </p:nvSpPr>
        <p:spPr>
          <a:xfrm>
            <a:off x="6588224" y="3140968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27 Elipse"/>
          <p:cNvSpPr/>
          <p:nvPr/>
        </p:nvSpPr>
        <p:spPr>
          <a:xfrm>
            <a:off x="4932040" y="4221088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8 Elipse"/>
          <p:cNvSpPr/>
          <p:nvPr/>
        </p:nvSpPr>
        <p:spPr>
          <a:xfrm>
            <a:off x="5436096" y="4149080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29 Elipse"/>
          <p:cNvSpPr/>
          <p:nvPr/>
        </p:nvSpPr>
        <p:spPr>
          <a:xfrm>
            <a:off x="4932040" y="2204864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Elipse"/>
          <p:cNvSpPr/>
          <p:nvPr/>
        </p:nvSpPr>
        <p:spPr>
          <a:xfrm>
            <a:off x="6143476" y="2328560"/>
            <a:ext cx="216024" cy="21602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Elipse"/>
          <p:cNvSpPr/>
          <p:nvPr/>
        </p:nvSpPr>
        <p:spPr>
          <a:xfrm>
            <a:off x="3995936" y="3429000"/>
            <a:ext cx="216024" cy="21602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32 Elipse"/>
          <p:cNvSpPr/>
          <p:nvPr/>
        </p:nvSpPr>
        <p:spPr>
          <a:xfrm>
            <a:off x="5580112" y="2996952"/>
            <a:ext cx="216024" cy="21602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33 Elipse"/>
          <p:cNvSpPr/>
          <p:nvPr/>
        </p:nvSpPr>
        <p:spPr>
          <a:xfrm>
            <a:off x="5076056" y="1916832"/>
            <a:ext cx="216024" cy="21602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36 Elipse"/>
          <p:cNvSpPr/>
          <p:nvPr/>
        </p:nvSpPr>
        <p:spPr>
          <a:xfrm>
            <a:off x="4196720" y="4630276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37 Elipse"/>
          <p:cNvSpPr/>
          <p:nvPr/>
        </p:nvSpPr>
        <p:spPr>
          <a:xfrm>
            <a:off x="6444208" y="3356992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38 Elipse"/>
          <p:cNvSpPr/>
          <p:nvPr/>
        </p:nvSpPr>
        <p:spPr>
          <a:xfrm>
            <a:off x="6444208" y="3140968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39 Elipse"/>
          <p:cNvSpPr/>
          <p:nvPr/>
        </p:nvSpPr>
        <p:spPr>
          <a:xfrm>
            <a:off x="6300192" y="3356992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40 Elipse"/>
          <p:cNvSpPr/>
          <p:nvPr/>
        </p:nvSpPr>
        <p:spPr>
          <a:xfrm>
            <a:off x="5868144" y="4005064"/>
            <a:ext cx="216024" cy="21602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41 Elipse"/>
          <p:cNvSpPr/>
          <p:nvPr/>
        </p:nvSpPr>
        <p:spPr>
          <a:xfrm>
            <a:off x="3563888" y="4437112"/>
            <a:ext cx="216024" cy="2160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42 Elipse"/>
          <p:cNvSpPr/>
          <p:nvPr/>
        </p:nvSpPr>
        <p:spPr>
          <a:xfrm>
            <a:off x="5384408" y="2318400"/>
            <a:ext cx="216024" cy="2160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43 CuadroTexto"/>
          <p:cNvSpPr txBox="1"/>
          <p:nvPr/>
        </p:nvSpPr>
        <p:spPr>
          <a:xfrm>
            <a:off x="323528" y="1700808"/>
            <a:ext cx="14040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a-ES" sz="1000" u="sng" dirty="0" smtClean="0">
                <a:latin typeface="Arial" pitchFamily="34" charset="0"/>
                <a:cs typeface="Arial" pitchFamily="34" charset="0"/>
              </a:rPr>
              <a:t>Nombre assajos</a:t>
            </a:r>
          </a:p>
          <a:p>
            <a:endParaRPr lang="ca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Aïllament aeri: 151</a:t>
            </a:r>
          </a:p>
          <a:p>
            <a:endParaRPr lang="ca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Aïllament impacte: 48</a:t>
            </a:r>
          </a:p>
          <a:p>
            <a:endParaRPr lang="ca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Façana: 31</a:t>
            </a:r>
          </a:p>
          <a:p>
            <a:endParaRPr lang="ca-ES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ca-ES" sz="1000" dirty="0" smtClean="0">
                <a:latin typeface="Arial" pitchFamily="34" charset="0"/>
                <a:cs typeface="Arial" pitchFamily="34" charset="0"/>
              </a:rPr>
              <a:t>Immissió: 139 </a:t>
            </a:r>
            <a:endParaRPr lang="ca-ES" sz="1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8195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98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Resultats. 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Prestacions de les solucions </a:t>
            </a:r>
            <a:r>
              <a:rPr lang="ca-ES" sz="2000" dirty="0" err="1">
                <a:latin typeface="Arial" charset="0"/>
                <a:cs typeface="Arial" charset="0"/>
              </a:rPr>
              <a:t>pre-HR</a:t>
            </a:r>
            <a:r>
              <a:rPr lang="ca-ES" sz="2000" dirty="0">
                <a:latin typeface="Arial" charset="0"/>
                <a:cs typeface="Arial" charset="0"/>
              </a:rPr>
              <a:t>. Assajos in situ 2006-07.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endParaRPr lang="ca-ES" sz="2000" dirty="0" smtClean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r>
              <a:rPr lang="ca-ES" sz="2000" dirty="0" smtClean="0">
                <a:latin typeface="Arial" charset="0"/>
                <a:cs typeface="Arial" charset="0"/>
              </a:rPr>
              <a:t>· </a:t>
            </a:r>
            <a:r>
              <a:rPr lang="ca-ES" sz="2000" dirty="0" err="1">
                <a:latin typeface="Arial" charset="0"/>
                <a:cs typeface="Arial" charset="0"/>
              </a:rPr>
              <a:t>Sas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· Fernando Pessoa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</a:t>
            </a:r>
            <a:r>
              <a:rPr lang="ca-ES" sz="2000" dirty="0" err="1">
                <a:latin typeface="Arial" charset="0"/>
                <a:cs typeface="Arial" charset="0"/>
              </a:rPr>
              <a:t>Leiva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· Valls</a:t>
            </a:r>
          </a:p>
        </p:txBody>
      </p:sp>
      <p:sp>
        <p:nvSpPr>
          <p:cNvPr id="8199" name="4 CuadroTexto"/>
          <p:cNvSpPr txBox="1">
            <a:spLocks noChangeArrowheads="1"/>
          </p:cNvSpPr>
          <p:nvPr/>
        </p:nvSpPr>
        <p:spPr bwMode="auto">
          <a:xfrm>
            <a:off x="5003304" y="2289175"/>
            <a:ext cx="3313112" cy="708025"/>
          </a:xfrm>
          <a:prstGeom prst="rect">
            <a:avLst/>
          </a:prstGeom>
          <a:noFill/>
          <a:ln w="9525">
            <a:solidFill>
              <a:srgbClr val="F2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a-ES" sz="2000">
                <a:latin typeface="Arial" charset="0"/>
                <a:cs typeface="Arial" charset="0"/>
              </a:rPr>
              <a:t>Necessitat de conèixer </a:t>
            </a:r>
          </a:p>
          <a:p>
            <a:pPr algn="ctr"/>
            <a:r>
              <a:rPr lang="ca-ES" sz="2000">
                <a:latin typeface="Arial" charset="0"/>
                <a:cs typeface="Arial" charset="0"/>
              </a:rPr>
              <a:t>quin és el punt de sortida</a:t>
            </a:r>
          </a:p>
        </p:txBody>
      </p:sp>
      <p:sp>
        <p:nvSpPr>
          <p:cNvPr id="8200" name="4 CuadroTexto"/>
          <p:cNvSpPr txBox="1">
            <a:spLocks noChangeArrowheads="1"/>
          </p:cNvSpPr>
          <p:nvPr/>
        </p:nvSpPr>
        <p:spPr bwMode="auto">
          <a:xfrm>
            <a:off x="1691680" y="5352896"/>
            <a:ext cx="64817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 dirty="0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Vertical:		</a:t>
            </a:r>
            <a:r>
              <a:rPr lang="ca-ES" sz="1800" dirty="0" err="1">
                <a:latin typeface="Arial" charset="0"/>
                <a:cs typeface="Arial" charset="0"/>
              </a:rPr>
              <a:t>D</a:t>
            </a:r>
            <a:r>
              <a:rPr lang="ca-ES" sz="1800" baseline="-25000" dirty="0" err="1">
                <a:latin typeface="Arial" charset="0"/>
                <a:cs typeface="Arial" charset="0"/>
              </a:rPr>
              <a:t>n</a:t>
            </a:r>
            <a:r>
              <a:rPr lang="ca-ES" sz="1800" baseline="-25000" dirty="0">
                <a:latin typeface="Arial" charset="0"/>
                <a:cs typeface="Arial" charset="0"/>
              </a:rPr>
              <a:t>,T,W</a:t>
            </a:r>
            <a:r>
              <a:rPr lang="ca-ES" sz="1800" dirty="0">
                <a:latin typeface="Arial" charset="0"/>
                <a:cs typeface="Arial" charset="0"/>
              </a:rPr>
              <a:t>:  de 32 a 52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Aeri el. Horitzontal:	</a:t>
            </a:r>
            <a:r>
              <a:rPr lang="ca-ES" sz="1800" dirty="0" err="1">
                <a:latin typeface="Arial" charset="0"/>
                <a:cs typeface="Arial" charset="0"/>
              </a:rPr>
              <a:t>D</a:t>
            </a:r>
            <a:r>
              <a:rPr lang="ca-ES" sz="1800" baseline="-25000" dirty="0" err="1">
                <a:latin typeface="Arial" charset="0"/>
                <a:cs typeface="Arial" charset="0"/>
              </a:rPr>
              <a:t>n</a:t>
            </a:r>
            <a:r>
              <a:rPr lang="ca-ES" sz="1800" baseline="-25000" dirty="0">
                <a:latin typeface="Arial" charset="0"/>
                <a:cs typeface="Arial" charset="0"/>
              </a:rPr>
              <a:t>,T,W</a:t>
            </a:r>
            <a:r>
              <a:rPr lang="ca-ES" sz="1800" dirty="0">
                <a:latin typeface="Arial" charset="0"/>
                <a:cs typeface="Arial" charset="0"/>
              </a:rPr>
              <a:t>:  de 41 a 53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Façana:			</a:t>
            </a:r>
            <a:r>
              <a:rPr lang="ca-ES" sz="1800" dirty="0" err="1">
                <a:latin typeface="Arial" charset="0"/>
                <a:cs typeface="Arial" charset="0"/>
              </a:rPr>
              <a:t>D</a:t>
            </a:r>
            <a:r>
              <a:rPr lang="ca-ES" sz="1800" baseline="-25000" dirty="0" err="1">
                <a:latin typeface="Arial" charset="0"/>
                <a:cs typeface="Arial" charset="0"/>
              </a:rPr>
              <a:t>ls</a:t>
            </a:r>
            <a:r>
              <a:rPr lang="ca-ES" sz="1800" baseline="-25000" dirty="0">
                <a:latin typeface="Arial" charset="0"/>
                <a:cs typeface="Arial" charset="0"/>
              </a:rPr>
              <a:t>,2m,</a:t>
            </a:r>
            <a:r>
              <a:rPr lang="ca-ES" sz="1800" baseline="-25000" dirty="0" err="1">
                <a:latin typeface="Arial" charset="0"/>
                <a:cs typeface="Arial" charset="0"/>
              </a:rPr>
              <a:t>nT</a:t>
            </a:r>
            <a:r>
              <a:rPr lang="ca-ES" sz="1800" baseline="-25000" dirty="0">
                <a:latin typeface="Arial" charset="0"/>
                <a:cs typeface="Arial" charset="0"/>
              </a:rPr>
              <a:t>,w</a:t>
            </a:r>
            <a:r>
              <a:rPr lang="ca-ES" sz="1800" dirty="0">
                <a:latin typeface="Arial" charset="0"/>
                <a:cs typeface="Arial" charset="0"/>
              </a:rPr>
              <a:t>: de 23 a 38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</p:txBody>
      </p:sp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07904" y="3429000"/>
            <a:ext cx="236962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72200" y="3429000"/>
            <a:ext cx="241554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9219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Resultats. 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Prestacions de les solucions </a:t>
            </a:r>
            <a:r>
              <a:rPr lang="ca-ES" sz="2000" dirty="0" err="1">
                <a:latin typeface="Arial" charset="0"/>
                <a:cs typeface="Arial" charset="0"/>
              </a:rPr>
              <a:t>pre-HR</a:t>
            </a:r>
            <a:r>
              <a:rPr lang="ca-ES" sz="2000" dirty="0">
                <a:latin typeface="Arial" charset="0"/>
                <a:cs typeface="Arial" charset="0"/>
              </a:rPr>
              <a:t> amb millores acústiques. Assajos in situ </a:t>
            </a:r>
            <a:r>
              <a:rPr lang="ca-ES" sz="2000" dirty="0" smtClean="0">
                <a:latin typeface="Arial" charset="0"/>
                <a:cs typeface="Arial" charset="0"/>
              </a:rPr>
              <a:t>2010-12.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</a:p>
          <a:p>
            <a:r>
              <a:rPr lang="ca-ES" sz="2000" dirty="0" smtClean="0">
                <a:latin typeface="Arial" charset="0"/>
                <a:cs typeface="Arial" charset="0"/>
              </a:rPr>
              <a:t>	· </a:t>
            </a:r>
            <a:r>
              <a:rPr lang="ca-ES" sz="2000" dirty="0">
                <a:latin typeface="Arial" charset="0"/>
                <a:cs typeface="Arial" charset="0"/>
              </a:rPr>
              <a:t>Bon Pastor E1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Bon Pastor D2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Fluvià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Roc Boronat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La Clota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Via </a:t>
            </a:r>
            <a:r>
              <a:rPr lang="ca-ES" sz="2000" dirty="0" err="1">
                <a:latin typeface="Arial" charset="0"/>
                <a:cs typeface="Arial" charset="0"/>
              </a:rPr>
              <a:t>Favència</a:t>
            </a:r>
            <a:endParaRPr lang="ca-ES" sz="2000" dirty="0">
              <a:latin typeface="Arial" charset="0"/>
              <a:cs typeface="Arial" charset="0"/>
            </a:endParaRPr>
          </a:p>
        </p:txBody>
      </p:sp>
      <p:sp>
        <p:nvSpPr>
          <p:cNvPr id="9223" name="4 CuadroTexto"/>
          <p:cNvSpPr txBox="1">
            <a:spLocks noChangeArrowheads="1"/>
          </p:cNvSpPr>
          <p:nvPr/>
        </p:nvSpPr>
        <p:spPr bwMode="auto">
          <a:xfrm>
            <a:off x="5004048" y="2276872"/>
            <a:ext cx="3313112" cy="708025"/>
          </a:xfrm>
          <a:prstGeom prst="rect">
            <a:avLst/>
          </a:prstGeom>
          <a:noFill/>
          <a:ln w="9525">
            <a:solidFill>
              <a:srgbClr val="F2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a-ES" sz="2000">
                <a:latin typeface="Arial" charset="0"/>
                <a:cs typeface="Arial" charset="0"/>
              </a:rPr>
              <a:t>Necessitat de començar a aprendre</a:t>
            </a:r>
          </a:p>
        </p:txBody>
      </p:sp>
      <p:sp>
        <p:nvSpPr>
          <p:cNvPr id="9" name="4 CuadroTexto"/>
          <p:cNvSpPr txBox="1">
            <a:spLocks noChangeArrowheads="1"/>
          </p:cNvSpPr>
          <p:nvPr/>
        </p:nvSpPr>
        <p:spPr bwMode="auto">
          <a:xfrm>
            <a:off x="1763688" y="5064864"/>
            <a:ext cx="64817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 dirty="0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Vertical: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48 a 60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Horitzontal</a:t>
            </a:r>
            <a:r>
              <a:rPr lang="ca-ES" sz="1800" dirty="0" smtClean="0">
                <a:latin typeface="Arial" charset="0"/>
                <a:cs typeface="Arial" charset="0"/>
              </a:rPr>
              <a:t>: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53 a 65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Impacte: 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L’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63 a 48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Façana:		</a:t>
            </a:r>
            <a:r>
              <a:rPr lang="ca-ES" sz="1800" dirty="0" smtClean="0">
                <a:latin typeface="Arial" charset="0"/>
                <a:cs typeface="Arial" charset="0"/>
              </a:rPr>
              <a:t>      D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2m,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Atr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28 a 39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r>
              <a:rPr lang="ca-ES" sz="1800" dirty="0" smtClean="0">
                <a:latin typeface="Arial" charset="0"/>
                <a:cs typeface="Arial" charset="0"/>
              </a:rPr>
              <a:t> </a:t>
            </a:r>
            <a:r>
              <a:rPr lang="ca-ES" sz="1800" dirty="0">
                <a:latin typeface="Arial" charset="0"/>
                <a:cs typeface="Arial" charset="0"/>
              </a:rPr>
              <a:t>(A)</a:t>
            </a:r>
          </a:p>
        </p:txBody>
      </p:sp>
      <p:pic>
        <p:nvPicPr>
          <p:cNvPr id="12" name="11 Imagen" descr="Bon_Pastor_III_Pan_287_9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572000" y="3284984"/>
            <a:ext cx="4223075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0243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6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Resultats. 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Prestacions de les solucions HR en període voluntari. Assajos in situ </a:t>
            </a:r>
            <a:r>
              <a:rPr lang="ca-ES" sz="2000" dirty="0" smtClean="0">
                <a:latin typeface="Arial" charset="0"/>
                <a:cs typeface="Arial" charset="0"/>
              </a:rPr>
              <a:t>2012-13.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endParaRPr lang="ca-ES" sz="2000" dirty="0" smtClean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r>
              <a:rPr lang="ca-ES" sz="2000" dirty="0" smtClean="0">
                <a:latin typeface="Arial" charset="0"/>
                <a:cs typeface="Arial" charset="0"/>
              </a:rPr>
              <a:t>· </a:t>
            </a:r>
            <a:r>
              <a:rPr lang="ca-ES" sz="2000" dirty="0" err="1" smtClean="0">
                <a:latin typeface="Arial" charset="0"/>
                <a:cs typeface="Arial" charset="0"/>
              </a:rPr>
              <a:t>Cibeles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· </a:t>
            </a:r>
            <a:r>
              <a:rPr lang="ca-ES" sz="2000" dirty="0" err="1">
                <a:latin typeface="Arial" charset="0"/>
                <a:cs typeface="Arial" charset="0"/>
              </a:rPr>
              <a:t>Navas</a:t>
            </a:r>
            <a:r>
              <a:rPr lang="ca-ES" sz="2000" dirty="0">
                <a:latin typeface="Arial" charset="0"/>
                <a:cs typeface="Arial" charset="0"/>
              </a:rPr>
              <a:t> de Tolosa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</a:t>
            </a:r>
            <a:r>
              <a:rPr lang="ca-ES" sz="2000" dirty="0" err="1" smtClean="0">
                <a:latin typeface="Arial" charset="0"/>
                <a:cs typeface="Arial" charset="0"/>
              </a:rPr>
              <a:t>Can</a:t>
            </a:r>
            <a:r>
              <a:rPr lang="ca-ES" sz="2000" dirty="0" smtClean="0">
                <a:latin typeface="Arial" charset="0"/>
                <a:cs typeface="Arial" charset="0"/>
              </a:rPr>
              <a:t> </a:t>
            </a:r>
            <a:r>
              <a:rPr lang="ca-ES" sz="2000" dirty="0" err="1" smtClean="0">
                <a:latin typeface="Arial" charset="0"/>
                <a:cs typeface="Arial" charset="0"/>
              </a:rPr>
              <a:t>Cortada</a:t>
            </a:r>
            <a:endParaRPr lang="ca-ES" sz="2000" dirty="0">
              <a:latin typeface="Arial" charset="0"/>
              <a:cs typeface="Arial" charset="0"/>
            </a:endParaRPr>
          </a:p>
        </p:txBody>
      </p:sp>
      <p:sp>
        <p:nvSpPr>
          <p:cNvPr id="10247" name="4 CuadroTexto"/>
          <p:cNvSpPr txBox="1">
            <a:spLocks noChangeArrowheads="1"/>
          </p:cNvSpPr>
          <p:nvPr/>
        </p:nvSpPr>
        <p:spPr bwMode="auto">
          <a:xfrm>
            <a:off x="5003304" y="2420888"/>
            <a:ext cx="3313112" cy="400050"/>
          </a:xfrm>
          <a:prstGeom prst="rect">
            <a:avLst/>
          </a:prstGeom>
          <a:noFill/>
          <a:ln w="9525">
            <a:solidFill>
              <a:srgbClr val="F2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a-ES" sz="2000">
                <a:latin typeface="Arial" charset="0"/>
                <a:cs typeface="Arial" charset="0"/>
              </a:rPr>
              <a:t>Ampliació sistemes</a:t>
            </a:r>
          </a:p>
        </p:txBody>
      </p:sp>
      <p:sp>
        <p:nvSpPr>
          <p:cNvPr id="9" name="4 CuadroTexto"/>
          <p:cNvSpPr txBox="1">
            <a:spLocks noChangeArrowheads="1"/>
          </p:cNvSpPr>
          <p:nvPr/>
        </p:nvSpPr>
        <p:spPr bwMode="auto">
          <a:xfrm>
            <a:off x="1763688" y="5064864"/>
            <a:ext cx="64817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 dirty="0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Vertical: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49 a 69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Horitzontal</a:t>
            </a:r>
            <a:r>
              <a:rPr lang="ca-ES" sz="1800" dirty="0" smtClean="0">
                <a:latin typeface="Arial" charset="0"/>
                <a:cs typeface="Arial" charset="0"/>
              </a:rPr>
              <a:t>: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59 a 68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Impacte: 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L’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50 a 43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Façana:		</a:t>
            </a:r>
            <a:r>
              <a:rPr lang="ca-ES" sz="1800" dirty="0" smtClean="0">
                <a:latin typeface="Arial" charset="0"/>
                <a:cs typeface="Arial" charset="0"/>
              </a:rPr>
              <a:t>      D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2m,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Atr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27 a 43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r>
              <a:rPr lang="ca-ES" sz="1800" dirty="0" smtClean="0">
                <a:latin typeface="Arial" charset="0"/>
                <a:cs typeface="Arial" charset="0"/>
              </a:rPr>
              <a:t> </a:t>
            </a:r>
            <a:r>
              <a:rPr lang="ca-ES" sz="1800" dirty="0">
                <a:latin typeface="Arial" charset="0"/>
                <a:cs typeface="Arial" charset="0"/>
              </a:rPr>
              <a:t>(A)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30889" y="3284984"/>
            <a:ext cx="177721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12 Imagen" descr="Cibeles_-408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743560" y="3285184"/>
            <a:ext cx="3035225" cy="1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4 CuadroTexto"/>
          <p:cNvSpPr txBox="1">
            <a:spLocks noChangeArrowheads="1"/>
          </p:cNvSpPr>
          <p:nvPr/>
        </p:nvSpPr>
        <p:spPr bwMode="auto">
          <a:xfrm>
            <a:off x="323850" y="80963"/>
            <a:ext cx="756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>
                <a:latin typeface="Arial" charset="0"/>
                <a:cs typeface="Arial" charset="0"/>
              </a:rPr>
              <a:t>DILEMA 04. NOVA EDIFICACIÓ.</a:t>
            </a:r>
          </a:p>
          <a:p>
            <a:r>
              <a:rPr lang="ca-ES" sz="2000">
                <a:latin typeface="Arial" charset="0"/>
                <a:cs typeface="Arial" charset="0"/>
              </a:rPr>
              <a:t>GARANTIA DE CONFORT ACÚSTIC?</a:t>
            </a:r>
          </a:p>
        </p:txBody>
      </p:sp>
      <p:pic>
        <p:nvPicPr>
          <p:cNvPr id="11267" name="3 Imagen" descr="logo PMHB petit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21613" y="188913"/>
            <a:ext cx="9826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4 CuadroTexto"/>
          <p:cNvSpPr txBox="1">
            <a:spLocks noChangeArrowheads="1"/>
          </p:cNvSpPr>
          <p:nvPr/>
        </p:nvSpPr>
        <p:spPr bwMode="auto">
          <a:xfrm>
            <a:off x="323850" y="908050"/>
            <a:ext cx="7561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2000" b="1">
                <a:latin typeface="Arial" charset="0"/>
                <a:cs typeface="Arial" charset="0"/>
              </a:rPr>
              <a:t>Actitud del PMHB respecte el CTE DB HR</a:t>
            </a:r>
          </a:p>
        </p:txBody>
      </p:sp>
      <p:cxnSp>
        <p:nvCxnSpPr>
          <p:cNvPr id="6" name="5 Conector recto"/>
          <p:cNvCxnSpPr/>
          <p:nvPr/>
        </p:nvCxnSpPr>
        <p:spPr>
          <a:xfrm>
            <a:off x="414338" y="765175"/>
            <a:ext cx="8388350" cy="0"/>
          </a:xfrm>
          <a:prstGeom prst="line">
            <a:avLst/>
          </a:prstGeom>
          <a:ln w="1905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4 CuadroTexto"/>
          <p:cNvSpPr txBox="1">
            <a:spLocks noChangeArrowheads="1"/>
          </p:cNvSpPr>
          <p:nvPr/>
        </p:nvSpPr>
        <p:spPr bwMode="auto">
          <a:xfrm>
            <a:off x="538163" y="1350963"/>
            <a:ext cx="79216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ca-ES" sz="2000" dirty="0">
                <a:latin typeface="Arial" charset="0"/>
                <a:cs typeface="Arial" charset="0"/>
              </a:rPr>
              <a:t> Resultats. </a:t>
            </a:r>
          </a:p>
          <a:p>
            <a:pPr lvl="1"/>
            <a:r>
              <a:rPr lang="ca-ES" sz="2000" dirty="0">
                <a:latin typeface="Arial" charset="0"/>
                <a:cs typeface="Arial" charset="0"/>
              </a:rPr>
              <a:t>· Prestacions de les solucions HR en període obligatori. Assajos in situ </a:t>
            </a:r>
            <a:r>
              <a:rPr lang="ca-ES" sz="2000" dirty="0" smtClean="0">
                <a:latin typeface="Arial" charset="0"/>
                <a:cs typeface="Arial" charset="0"/>
              </a:rPr>
              <a:t>2014-16.</a:t>
            </a:r>
            <a:endParaRPr lang="ca-ES" sz="2000" dirty="0">
              <a:latin typeface="Arial" charset="0"/>
              <a:cs typeface="Arial" charset="0"/>
            </a:endParaRP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r>
              <a:rPr lang="ca-ES" sz="2000" dirty="0" smtClean="0">
                <a:latin typeface="Arial" charset="0"/>
                <a:cs typeface="Arial" charset="0"/>
              </a:rPr>
              <a:t>	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r>
              <a:rPr lang="ca-ES" sz="2000" dirty="0" smtClean="0">
                <a:latin typeface="Arial" charset="0"/>
                <a:cs typeface="Arial" charset="0"/>
              </a:rPr>
              <a:t>· Rodalies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</a:t>
            </a:r>
            <a:r>
              <a:rPr lang="ca-ES" sz="2000" dirty="0" smtClean="0">
                <a:latin typeface="Arial" charset="0"/>
                <a:cs typeface="Arial" charset="0"/>
              </a:rPr>
              <a:t>· </a:t>
            </a:r>
            <a:r>
              <a:rPr lang="ca-ES" sz="2000" dirty="0">
                <a:latin typeface="Arial" charset="0"/>
                <a:cs typeface="Arial" charset="0"/>
              </a:rPr>
              <a:t>Bon Pastor E2</a:t>
            </a:r>
          </a:p>
          <a:p>
            <a:r>
              <a:rPr lang="ca-ES" sz="2000" dirty="0">
                <a:latin typeface="Arial" charset="0"/>
                <a:cs typeface="Arial" charset="0"/>
              </a:rPr>
              <a:t>	· Bon Pastor F1</a:t>
            </a:r>
          </a:p>
          <a:p>
            <a:r>
              <a:rPr lang="ca-E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	· Bon Pastor F2</a:t>
            </a:r>
          </a:p>
          <a:p>
            <a:r>
              <a:rPr lang="ca-E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rPr>
              <a:t>	· Josep Pla</a:t>
            </a:r>
          </a:p>
        </p:txBody>
      </p:sp>
      <p:sp>
        <p:nvSpPr>
          <p:cNvPr id="11271" name="4 CuadroTexto"/>
          <p:cNvSpPr txBox="1">
            <a:spLocks noChangeArrowheads="1"/>
          </p:cNvSpPr>
          <p:nvPr/>
        </p:nvSpPr>
        <p:spPr bwMode="auto">
          <a:xfrm>
            <a:off x="5003304" y="2420888"/>
            <a:ext cx="3313112" cy="400050"/>
          </a:xfrm>
          <a:prstGeom prst="rect">
            <a:avLst/>
          </a:prstGeom>
          <a:noFill/>
          <a:ln w="9525">
            <a:solidFill>
              <a:srgbClr val="F2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a-ES" sz="2000">
                <a:latin typeface="Arial" charset="0"/>
                <a:cs typeface="Arial" charset="0"/>
              </a:rPr>
              <a:t>Normalització</a:t>
            </a:r>
          </a:p>
        </p:txBody>
      </p:sp>
      <p:sp>
        <p:nvSpPr>
          <p:cNvPr id="9" name="4 CuadroTexto"/>
          <p:cNvSpPr txBox="1">
            <a:spLocks noChangeArrowheads="1"/>
          </p:cNvSpPr>
          <p:nvPr/>
        </p:nvSpPr>
        <p:spPr bwMode="auto">
          <a:xfrm>
            <a:off x="1763688" y="5064864"/>
            <a:ext cx="64817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a-ES" sz="1800" u="sng" dirty="0">
                <a:latin typeface="Arial" charset="0"/>
                <a:cs typeface="Arial" charset="0"/>
              </a:rPr>
              <a:t>Valors d’aïllament: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Vertical: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47 a 67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Aeri el. Horitzontal</a:t>
            </a:r>
            <a:r>
              <a:rPr lang="ca-ES" sz="1800" dirty="0" smtClean="0">
                <a:latin typeface="Arial" charset="0"/>
                <a:cs typeface="Arial" charset="0"/>
              </a:rPr>
              <a:t>:    </a:t>
            </a:r>
            <a:r>
              <a:rPr lang="ca-ES" sz="1800" dirty="0" err="1" smtClean="0">
                <a:latin typeface="Arial" charset="0"/>
                <a:cs typeface="Arial" charset="0"/>
              </a:rPr>
              <a:t>D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 </a:t>
            </a:r>
            <a:r>
              <a:rPr lang="ca-ES" sz="1800" dirty="0" smtClean="0">
                <a:latin typeface="Arial" charset="0"/>
                <a:cs typeface="Arial" charset="0"/>
              </a:rPr>
              <a:t>de 51 a 66 </a:t>
            </a:r>
            <a:r>
              <a:rPr lang="ca-ES" sz="1800" dirty="0" err="1">
                <a:latin typeface="Arial" charset="0"/>
                <a:cs typeface="Arial" charset="0"/>
              </a:rPr>
              <a:t>dB</a:t>
            </a:r>
            <a:r>
              <a:rPr lang="ca-ES" sz="1800" dirty="0">
                <a:latin typeface="Arial" charset="0"/>
                <a:cs typeface="Arial" charset="0"/>
              </a:rPr>
              <a:t> (A)</a:t>
            </a:r>
          </a:p>
          <a:p>
            <a:r>
              <a:rPr lang="ca-ES" sz="1800" dirty="0">
                <a:latin typeface="Arial" charset="0"/>
                <a:cs typeface="Arial" charset="0"/>
              </a:rPr>
              <a:t>Impacte: 	</a:t>
            </a:r>
            <a:r>
              <a:rPr lang="ca-ES" sz="1800" dirty="0" smtClean="0">
                <a:latin typeface="Arial" charset="0"/>
                <a:cs typeface="Arial" charset="0"/>
              </a:rPr>
              <a:t>      </a:t>
            </a:r>
            <a:r>
              <a:rPr lang="ca-ES" sz="1800" dirty="0" err="1" smtClean="0">
                <a:latin typeface="Arial" charset="0"/>
                <a:cs typeface="Arial" charset="0"/>
              </a:rPr>
              <a:t>L’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,A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67 a 43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endParaRPr lang="ca-ES" sz="1800" dirty="0">
              <a:latin typeface="Arial" charset="0"/>
              <a:cs typeface="Arial" charset="0"/>
            </a:endParaRPr>
          </a:p>
          <a:p>
            <a:r>
              <a:rPr lang="ca-ES" sz="1800" dirty="0">
                <a:latin typeface="Arial" charset="0"/>
                <a:cs typeface="Arial" charset="0"/>
              </a:rPr>
              <a:t>Façana:		</a:t>
            </a:r>
            <a:r>
              <a:rPr lang="ca-ES" sz="1800" dirty="0" smtClean="0">
                <a:latin typeface="Arial" charset="0"/>
                <a:cs typeface="Arial" charset="0"/>
              </a:rPr>
              <a:t>      D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2m,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nT</a:t>
            </a:r>
            <a:r>
              <a:rPr lang="ca-ES" sz="1800" baseline="-25000" dirty="0" smtClean="0">
                <a:latin typeface="Arial" charset="0"/>
                <a:cs typeface="Arial" charset="0"/>
              </a:rPr>
              <a:t>,</a:t>
            </a:r>
            <a:r>
              <a:rPr lang="ca-ES" sz="1800" baseline="-25000" dirty="0" err="1" smtClean="0">
                <a:latin typeface="Arial" charset="0"/>
                <a:cs typeface="Arial" charset="0"/>
              </a:rPr>
              <a:t>Atr</a:t>
            </a:r>
            <a:r>
              <a:rPr lang="ca-ES" sz="1800" dirty="0">
                <a:latin typeface="Arial" charset="0"/>
                <a:cs typeface="Arial" charset="0"/>
              </a:rPr>
              <a:t>: </a:t>
            </a:r>
            <a:r>
              <a:rPr lang="ca-ES" sz="1800" dirty="0" smtClean="0">
                <a:latin typeface="Arial" charset="0"/>
                <a:cs typeface="Arial" charset="0"/>
              </a:rPr>
              <a:t> de 27 a 34 </a:t>
            </a:r>
            <a:r>
              <a:rPr lang="ca-ES" sz="1800" dirty="0" err="1" smtClean="0">
                <a:latin typeface="Arial" charset="0"/>
                <a:cs typeface="Arial" charset="0"/>
              </a:rPr>
              <a:t>dB</a:t>
            </a:r>
            <a:r>
              <a:rPr lang="ca-ES" sz="1800" dirty="0" smtClean="0">
                <a:latin typeface="Arial" charset="0"/>
                <a:cs typeface="Arial" charset="0"/>
              </a:rPr>
              <a:t> </a:t>
            </a:r>
            <a:r>
              <a:rPr lang="ca-ES" sz="1800" dirty="0">
                <a:latin typeface="Arial" charset="0"/>
                <a:cs typeface="Arial" charset="0"/>
              </a:rPr>
              <a:t>(A)</a:t>
            </a:r>
          </a:p>
        </p:txBody>
      </p:sp>
      <p:pic>
        <p:nvPicPr>
          <p:cNvPr id="10" name="9 Imagen" descr="Renfe-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120472" y="3140968"/>
            <a:ext cx="2700000" cy="1800000"/>
          </a:xfrm>
          <a:prstGeom prst="rect">
            <a:avLst/>
          </a:prstGeom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36296" y="3140968"/>
            <a:ext cx="134328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995</Words>
  <Application>Microsoft Office PowerPoint</Application>
  <PresentationFormat>Presentación en pantalla (4:3)</PresentationFormat>
  <Paragraphs>250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</vt:vector>
  </TitlesOfParts>
  <Company>Ajuntament de Sabadell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sortiz</dc:creator>
  <cp:lastModifiedBy>Daniel López</cp:lastModifiedBy>
  <cp:revision>191</cp:revision>
  <dcterms:created xsi:type="dcterms:W3CDTF">2016-04-08T10:21:13Z</dcterms:created>
  <dcterms:modified xsi:type="dcterms:W3CDTF">2016-04-26T17:41:44Z</dcterms:modified>
</cp:coreProperties>
</file>