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8" r:id="rId4"/>
  </p:sldMasterIdLst>
  <p:notesMasterIdLst>
    <p:notesMasterId r:id="rId34"/>
  </p:notesMasterIdLst>
  <p:handoutMasterIdLst>
    <p:handoutMasterId r:id="rId35"/>
  </p:handoutMasterIdLst>
  <p:sldIdLst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9" r:id="rId33"/>
  </p:sldIdLst>
  <p:sldSz cx="9144000" cy="6858000" type="screen4x3"/>
  <p:notesSz cx="7099300" cy="10234613"/>
  <p:defaultTextStyle>
    <a:defPPr>
      <a:defRPr lang="ca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D3AC"/>
    <a:srgbClr val="CC0000"/>
    <a:srgbClr val="3010BA"/>
    <a:srgbClr val="971518"/>
    <a:srgbClr val="E8BFBE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Estil mitjà 2 - èmfas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0420" autoAdjust="0"/>
  </p:normalViewPr>
  <p:slideViewPr>
    <p:cSldViewPr>
      <p:cViewPr>
        <p:scale>
          <a:sx n="75" d="100"/>
          <a:sy n="75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58"/>
    </p:cViewPr>
  </p:sorterViewPr>
  <p:notesViewPr>
    <p:cSldViewPr>
      <p:cViewPr varScale="1">
        <p:scale>
          <a:sx n="76" d="100"/>
          <a:sy n="76" d="100"/>
        </p:scale>
        <p:origin x="-2214" y="-108"/>
      </p:cViewPr>
      <p:guideLst>
        <p:guide orient="horz" pos="3222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wrap="square" lIns="94479" tIns="47240" rIns="94479" bIns="4724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4479" tIns="47240" rIns="94479" bIns="47240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5B3661A4-B87C-4BB3-B25D-0DB29140BDFC}" type="datetimeFigureOut">
              <a:rPr lang="ca-ES" altLang="es-ES"/>
              <a:pPr/>
              <a:t>25/04/2016</a:t>
            </a:fld>
            <a:endParaRPr lang="ca-ES" alt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wrap="square" lIns="94479" tIns="47240" rIns="94479" bIns="47240" numCol="1" anchor="b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wrap="square" lIns="94479" tIns="47240" rIns="94479" bIns="47240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31A0EAD3-9EF3-4C7D-A69C-B16556909896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375078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4560" tIns="47280" rIns="94560" bIns="4728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4560" tIns="47280" rIns="94560" bIns="47280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5BF2A2C5-1D4E-4C73-A9B5-E9EB6E758A9E}" type="datetimeFigureOut">
              <a:rPr lang="ca-ES" altLang="es-ES"/>
              <a:pPr/>
              <a:t>25/04/2016</a:t>
            </a:fld>
            <a:endParaRPr lang="ca-ES" alt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765175"/>
            <a:ext cx="5126038" cy="3843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60" tIns="47280" rIns="94560" bIns="47280" rtlCol="0" anchor="ctr"/>
          <a:lstStyle/>
          <a:p>
            <a:pPr lvl="0"/>
            <a:endParaRPr lang="ca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wrap="square" lIns="94560" tIns="47280" rIns="94560" bIns="4728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ca-ES" altLang="es-ES" smtClean="0"/>
              <a:t>Click to change the text style of the template</a:t>
            </a:r>
          </a:p>
          <a:p>
            <a:pPr lvl="1"/>
            <a:r>
              <a:rPr lang="ca-ES" altLang="es-ES" smtClean="0"/>
              <a:t>Second level</a:t>
            </a:r>
          </a:p>
          <a:p>
            <a:pPr lvl="2"/>
            <a:r>
              <a:rPr lang="ca-ES" altLang="es-ES" smtClean="0"/>
              <a:t>Third level</a:t>
            </a:r>
          </a:p>
          <a:p>
            <a:pPr lvl="3"/>
            <a:r>
              <a:rPr lang="ca-ES" altLang="es-ES" smtClean="0"/>
              <a:t>Fourth level</a:t>
            </a:r>
          </a:p>
          <a:p>
            <a:pPr lvl="4"/>
            <a:r>
              <a:rPr lang="ca-ES" altLang="es-ES" smtClean="0"/>
              <a:t>Fifth level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4560" tIns="47280" rIns="94560" bIns="47280" numCol="1" anchor="b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4560" tIns="47280" rIns="94560" bIns="47280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2DE1C8B4-D906-48F1-A774-1B3325274633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480956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ca-ES" altLang="es-ES" b="1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Contenidor d'imatge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Contenidor de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ca-ES" altLang="es-ES" b="0" dirty="0" smtClean="0"/>
          </a:p>
        </p:txBody>
      </p:sp>
      <p:sp>
        <p:nvSpPr>
          <p:cNvPr id="89092" name="Contenidor de número de diapositiva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859E5092-D35F-4FC5-9F38-40CEB098401C}" type="slidenum">
              <a:rPr lang="ca-ES" altLang="es-ES"/>
              <a:pPr eaLnBrk="1" hangingPunct="1"/>
              <a:t>11</a:t>
            </a:fld>
            <a:endParaRPr lang="ca-ES" alt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ca-ES" altLang="es-ES" b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ca-ES" altLang="es-ES" b="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Contenidor d'imatge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Contenidor de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ca-ES" altLang="es-ES" b="0" dirty="0" smtClean="0"/>
          </a:p>
        </p:txBody>
      </p:sp>
      <p:sp>
        <p:nvSpPr>
          <p:cNvPr id="90116" name="Contenidor de número de diapositiva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F6D87A15-99A5-4864-918D-150013FABFE8}" type="slidenum">
              <a:rPr lang="ca-ES" altLang="es-ES"/>
              <a:pPr eaLnBrk="1" hangingPunct="1"/>
              <a:t>23</a:t>
            </a:fld>
            <a:endParaRPr lang="ca-ES" alt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/>
          </a:p>
        </p:txBody>
      </p:sp>
      <p:sp>
        <p:nvSpPr>
          <p:cNvPr id="911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DDA1655B-AAE1-4706-99E0-1D4BAC7C4660}" type="slidenum">
              <a:rPr lang="ca-ES" altLang="es-ES"/>
              <a:pPr eaLnBrk="1" hangingPunct="1"/>
              <a:t>24</a:t>
            </a:fld>
            <a:endParaRPr lang="ca-ES" alt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Contenidor d'imatge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Contenidor de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ca-ES" altLang="es-ES" b="0" dirty="0" smtClean="0"/>
          </a:p>
        </p:txBody>
      </p:sp>
      <p:sp>
        <p:nvSpPr>
          <p:cNvPr id="92164" name="Contenidor de número de diapositiva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B37A8FB-65FD-40BE-9F53-FE43E650978E}" type="slidenum">
              <a:rPr lang="ca-ES" altLang="es-ES"/>
              <a:pPr eaLnBrk="1" hangingPunct="1"/>
              <a:t>27</a:t>
            </a:fld>
            <a:endParaRPr lang="ca-ES" alt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Contenidor d'imatge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Contenidor de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/>
          </a:p>
        </p:txBody>
      </p:sp>
      <p:sp>
        <p:nvSpPr>
          <p:cNvPr id="94212" name="Contenidor de número de diapositiva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DB72D08E-9C05-4549-B773-30AF75E474B1}" type="slidenum">
              <a:rPr lang="ca-ES" altLang="es-ES"/>
              <a:pPr eaLnBrk="1" hangingPunct="1"/>
              <a:t>29</a:t>
            </a:fld>
            <a:endParaRPr lang="ca-ES" alt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ítulo 1"/>
          <p:cNvSpPr txBox="1">
            <a:spLocks/>
          </p:cNvSpPr>
          <p:nvPr/>
        </p:nvSpPr>
        <p:spPr bwMode="auto">
          <a:xfrm>
            <a:off x="928688" y="857250"/>
            <a:ext cx="4286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ca-ES" altLang="es-ES" sz="2000" b="1">
                <a:latin typeface="Arial" charset="0"/>
              </a:rPr>
              <a:t>Click to change the text style of the template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 smtClean="0"/>
              <a:t>Haga clic para modificar el estilo de subtítulo del patrón</a:t>
            </a:r>
            <a:endParaRPr lang="ca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FE4DC-F439-4752-B25A-E5EFF7419A43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44966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CA5AB-0B63-4D98-ACCE-2359604514BF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806984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084F2-0BCC-413B-B939-8CA6FA357F09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984508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esentació personalitz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6425" cy="1433512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038C853-425C-4304-92AE-EA98694B1E6D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503955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5E1B0-684F-4364-9637-405BD5678774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340592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BA1F9-CAEB-472A-B515-63E01A591F70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63993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35169-6674-4217-87AD-A33175A2B48A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700023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C30B4-CA2E-4B9B-8895-A6B34BA0DC38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552460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6691-AD61-420F-B73B-070241D1FA62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7894845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94F36-6E59-44C6-9236-679BBCC2A825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537262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8FF96-B24A-4F2E-9D4A-FCAA1EB16F3B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187791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8662" y="857240"/>
            <a:ext cx="4286280" cy="857248"/>
          </a:xfrm>
        </p:spPr>
        <p:txBody>
          <a:bodyPr/>
          <a:lstStyle/>
          <a:p>
            <a:r>
              <a:rPr lang="ca-ES" dirty="0" err="1" smtClean="0"/>
              <a:t>Haga</a:t>
            </a:r>
            <a:r>
              <a:rPr lang="ca-ES" dirty="0" smtClean="0"/>
              <a:t> clic para modificar el estilo de </a:t>
            </a:r>
            <a:r>
              <a:rPr lang="ca-ES" dirty="0" err="1" smtClean="0"/>
              <a:t>título</a:t>
            </a:r>
            <a:r>
              <a:rPr lang="ca-ES" dirty="0" smtClean="0"/>
              <a:t> del </a:t>
            </a:r>
            <a:r>
              <a:rPr lang="ca-ES" dirty="0" err="1" smtClean="0"/>
              <a:t>patrón</a:t>
            </a:r>
            <a:endParaRPr lang="ca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número de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A7D654-88B1-42EE-95A6-99A5CEBE4C00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4637086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0A3D2-383E-400A-9E60-C67CD2451E70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062686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DC4BA-A7A9-4ADA-84EC-95024A51AABC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549834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223C6-8ADF-487B-AA2A-E6AA900A4B7E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2104413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6FB98-7251-4967-9AC9-70A20D6CBEC1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506993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9C63D-785B-4A67-A389-8FAD999E161A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515376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56D9A-2FF1-4E74-9313-F4B65DB8887D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4959454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54A9B-BB1E-4AD9-868E-80113F4E2B9C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9938499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FE35C-B563-49B5-B091-34DC06FDF61D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986187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7DF30-11BB-4E6D-A915-8B5ADEC0FE9F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1555421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CCEFA-04E9-4D38-BFE3-C5D27E80909F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22739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ítulo 1"/>
          <p:cNvSpPr txBox="1">
            <a:spLocks/>
          </p:cNvSpPr>
          <p:nvPr/>
        </p:nvSpPr>
        <p:spPr bwMode="auto">
          <a:xfrm>
            <a:off x="928688" y="857250"/>
            <a:ext cx="4286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ca-ES" altLang="es-ES" sz="2000" b="1">
                <a:latin typeface="Arial" charset="0"/>
              </a:rPr>
              <a:t>Click to change the text style of the template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B1901-1D91-4919-B816-A74B187E0E19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8030527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CFFA8-A28A-4E67-9D9B-B9988D33C593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42478436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08C22-8A8A-414A-8DCC-A9017EDCF24A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3462813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20028-FF14-4859-A27B-C4E3E4DF72CF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4335386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3EB20-5341-4D7A-8A38-07099D920261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7422073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12301-1611-41F1-8599-366FF89DCB5F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9842203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ítulo 1"/>
          <p:cNvSpPr txBox="1">
            <a:spLocks/>
          </p:cNvSpPr>
          <p:nvPr/>
        </p:nvSpPr>
        <p:spPr bwMode="auto">
          <a:xfrm>
            <a:off x="395288" y="188913"/>
            <a:ext cx="4286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ca-ES" altLang="es-ES" sz="2000" b="1">
                <a:solidFill>
                  <a:srgbClr val="000000"/>
                </a:solidFill>
                <a:latin typeface="Arial" charset="0"/>
              </a:rPr>
              <a:t>Click to change the text style of the template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 smtClean="0"/>
              <a:t>Haga clic para modificar el estilo de subtítulo del patrón</a:t>
            </a:r>
            <a:endParaRPr lang="ca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3D879-BBA7-4AEC-B264-B749D5139606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089704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FBC27-71A6-457F-9ECD-0EB7516D20E0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624185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A3A33-B5C3-4D30-A912-CDBB531379BB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6333202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32F51-269A-4BB2-AF3F-E7B7276DF91B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7975255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5CC30-44D2-479D-88CE-E5CCD40F93DD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9289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E9C7F-04E7-47CD-98AE-F9A00C29183D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9933426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A2C7E-915C-487F-8ED4-2040DB7BD17D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41009744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717CA-4E63-42DE-A875-DFB194F4B989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4497690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294410-0EE4-42DA-B86C-AB5967947D04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0643287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A4D2C-2789-43ED-B732-13AF6BF8C1B5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32457513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/>
              <a:t>Arrastre la imagen al marcador de posición o haga clic en el icono para agregar</a:t>
            </a:r>
            <a:endParaRPr lang="ca-E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961CA1-D23C-4A80-8246-2CB3AD1FBEC1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4164922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67FC38-6B66-4E3F-93CC-F960B5047F3C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7346310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ca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3A886-8DE4-470E-9179-3FCF687CD942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8916026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ítulo 1"/>
          <p:cNvSpPr txBox="1">
            <a:spLocks/>
          </p:cNvSpPr>
          <p:nvPr/>
        </p:nvSpPr>
        <p:spPr bwMode="auto">
          <a:xfrm>
            <a:off x="395288" y="188913"/>
            <a:ext cx="4286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ca-ES" altLang="es-ES" sz="2000" b="1">
                <a:solidFill>
                  <a:srgbClr val="000000"/>
                </a:solidFill>
                <a:latin typeface="Arial" charset="0"/>
              </a:rPr>
              <a:t>Click to change the text style of the template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ca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ca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875DC-1072-4FB3-A03A-F78622CB09E7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135056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EEF9C-78FB-4393-83F5-307903A23E41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64486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51882-A968-4D73-A1F2-D01434AB2F9E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1384676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EBDA0-4467-4D8B-AB74-AB3277C1CBE7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2498008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  <a:p>
            <a:pPr lvl="1"/>
            <a:r>
              <a:rPr lang="ca-ES" smtClean="0"/>
              <a:t>Segundo nivel</a:t>
            </a:r>
          </a:p>
          <a:p>
            <a:pPr lvl="2"/>
            <a:r>
              <a:rPr lang="ca-ES" smtClean="0"/>
              <a:t>Tercer nivel</a:t>
            </a:r>
          </a:p>
          <a:p>
            <a:pPr lvl="3"/>
            <a:r>
              <a:rPr lang="ca-ES" smtClean="0"/>
              <a:t>Cuarto nivel</a:t>
            </a:r>
          </a:p>
          <a:p>
            <a:pPr lvl="4"/>
            <a:r>
              <a:rPr lang="ca-ES" smtClean="0"/>
              <a:t>Quinto nivel</a:t>
            </a:r>
            <a:endParaRPr lang="ca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99DA69-12B1-47ED-87A6-DD3F36DDAD7C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4056951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4CCAE-7C59-4DCA-892B-116688086BE4}" type="slidenum">
              <a:rPr lang="ca-ES" altLang="es-ES"/>
              <a:pPr/>
              <a:t>‹#›</a:t>
            </a:fld>
            <a:endParaRPr lang="ca-ES" altLang="es-ES"/>
          </a:p>
        </p:txBody>
      </p:sp>
    </p:spTree>
    <p:extLst>
      <p:ext uri="{BB962C8B-B14F-4D97-AF65-F5344CB8AC3E}">
        <p14:creationId xmlns:p14="http://schemas.microsoft.com/office/powerpoint/2010/main" val="801069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30A256A-E119-4138-B8BD-9A811D2A1386@no-dns-available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Marcador de título 1"/>
          <p:cNvSpPr>
            <a:spLocks noGrp="1"/>
          </p:cNvSpPr>
          <p:nvPr>
            <p:ph type="title"/>
          </p:nvPr>
        </p:nvSpPr>
        <p:spPr bwMode="auto">
          <a:xfrm>
            <a:off x="928688" y="857250"/>
            <a:ext cx="4286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change the text style of the template</a:t>
            </a:r>
          </a:p>
        </p:txBody>
      </p:sp>
      <p:sp>
        <p:nvSpPr>
          <p:cNvPr id="1028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change the text style of the template</a:t>
            </a:r>
          </a:p>
          <a:p>
            <a:pPr lvl="1"/>
            <a:r>
              <a:rPr lang="ca-ES" altLang="es-ES" smtClean="0"/>
              <a:t>Second level</a:t>
            </a:r>
          </a:p>
          <a:p>
            <a:pPr lvl="2"/>
            <a:r>
              <a:rPr lang="ca-ES" altLang="es-ES" smtClean="0"/>
              <a:t>Third level</a:t>
            </a:r>
          </a:p>
          <a:p>
            <a:pPr lvl="3"/>
            <a:r>
              <a:rPr lang="ca-ES" altLang="es-ES" smtClean="0"/>
              <a:t>Fourth level</a:t>
            </a:r>
          </a:p>
          <a:p>
            <a:pPr lvl="4"/>
            <a:r>
              <a:rPr lang="ca-ES" altLang="es-ES" smtClean="0"/>
              <a:t>Fifth level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643688" y="621506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FF0000"/>
                </a:solidFill>
                <a:latin typeface="Arial" charset="0"/>
              </a:defRPr>
            </a:lvl1pPr>
          </a:lstStyle>
          <a:p>
            <a:fld id="{A5E0B4A0-38FA-4DF0-B8A7-EF64925EB072}" type="slidenum">
              <a:rPr lang="ca-ES" altLang="es-ES"/>
              <a:pPr/>
              <a:t>‹#›</a:t>
            </a:fld>
            <a:endParaRPr lang="ca-ES" altLang="es-ES"/>
          </a:p>
        </p:txBody>
      </p:sp>
      <p:sp>
        <p:nvSpPr>
          <p:cNvPr id="7" name="Rectangle 6"/>
          <p:cNvSpPr/>
          <p:nvPr/>
        </p:nvSpPr>
        <p:spPr>
          <a:xfrm>
            <a:off x="971550" y="6165850"/>
            <a:ext cx="7777163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es-ES" altLang="es-ES"/>
          </a:p>
        </p:txBody>
      </p:sp>
      <p:sp>
        <p:nvSpPr>
          <p:cNvPr id="13" name="Rectangle 12"/>
          <p:cNvSpPr/>
          <p:nvPr/>
        </p:nvSpPr>
        <p:spPr>
          <a:xfrm>
            <a:off x="971550" y="1484313"/>
            <a:ext cx="7777163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es-ES" altLang="es-ES"/>
          </a:p>
        </p:txBody>
      </p:sp>
      <p:pic>
        <p:nvPicPr>
          <p:cNvPr id="1034" name="Imatg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260350"/>
            <a:ext cx="4413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820" r:id="rId12"/>
  </p:sldLayoutIdLst>
  <p:hf sldNum="0" hdr="0" ftr="0" dt="0"/>
  <p:txStyles>
    <p:titleStyle>
      <a:lvl1pPr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lang="ca-ES" sz="2000" b="1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edit Master text styles</a:t>
            </a:r>
          </a:p>
          <a:p>
            <a:pPr lvl="1"/>
            <a:r>
              <a:rPr lang="ca-ES" altLang="es-ES" smtClean="0"/>
              <a:t>Second level</a:t>
            </a:r>
          </a:p>
          <a:p>
            <a:pPr lvl="2"/>
            <a:r>
              <a:rPr lang="ca-ES" altLang="es-ES" smtClean="0"/>
              <a:t>Third level</a:t>
            </a:r>
          </a:p>
          <a:p>
            <a:pPr lvl="3"/>
            <a:r>
              <a:rPr lang="ca-ES" altLang="es-ES" smtClean="0"/>
              <a:t>Fourth level</a:t>
            </a:r>
          </a:p>
          <a:p>
            <a:pPr lvl="4"/>
            <a:r>
              <a:rPr lang="ca-E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4B1DA19-86AF-4811-8B55-0211C19B13FF}" type="slidenum">
              <a:rPr lang="ca-ES" altLang="es-ES"/>
              <a:pPr/>
              <a:t>‹#›</a:t>
            </a:fld>
            <a:endParaRPr lang="ca-E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edit Master text styles</a:t>
            </a:r>
          </a:p>
          <a:p>
            <a:pPr lvl="1"/>
            <a:r>
              <a:rPr lang="ca-ES" altLang="es-ES" smtClean="0"/>
              <a:t>Second level</a:t>
            </a:r>
          </a:p>
          <a:p>
            <a:pPr lvl="2"/>
            <a:r>
              <a:rPr lang="ca-ES" altLang="es-ES" smtClean="0"/>
              <a:t>Third level</a:t>
            </a:r>
          </a:p>
          <a:p>
            <a:pPr lvl="3"/>
            <a:r>
              <a:rPr lang="ca-ES" altLang="es-ES" smtClean="0"/>
              <a:t>Fourth level</a:t>
            </a:r>
          </a:p>
          <a:p>
            <a:pPr lvl="4"/>
            <a:r>
              <a:rPr lang="ca-E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8538" y="6356350"/>
            <a:ext cx="4751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721488D-86CE-4968-BF72-9BBAAC76F544}" type="slidenum">
              <a:rPr lang="ca-ES" altLang="es-ES"/>
              <a:pPr/>
              <a:t>‹#›</a:t>
            </a:fld>
            <a:endParaRPr lang="ca-ES" altLang="es-ES"/>
          </a:p>
        </p:txBody>
      </p:sp>
      <p:cxnSp>
        <p:nvCxnSpPr>
          <p:cNvPr id="8" name="Straight Connector 7"/>
          <p:cNvCxnSpPr/>
          <p:nvPr/>
        </p:nvCxnSpPr>
        <p:spPr>
          <a:xfrm>
            <a:off x="468313" y="981075"/>
            <a:ext cx="82804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21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edit title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a-ES" altLang="es-ES" smtClean="0"/>
              <a:t>Click to change the text style of the template</a:t>
            </a:r>
          </a:p>
          <a:p>
            <a:pPr lvl="1"/>
            <a:r>
              <a:rPr lang="ca-ES" altLang="es-ES" smtClean="0"/>
              <a:t>Second level</a:t>
            </a:r>
          </a:p>
          <a:p>
            <a:pPr lvl="2"/>
            <a:r>
              <a:rPr lang="ca-ES" altLang="es-ES" smtClean="0"/>
              <a:t>Third level</a:t>
            </a:r>
          </a:p>
          <a:p>
            <a:pPr lvl="3"/>
            <a:r>
              <a:rPr lang="ca-ES" altLang="es-ES" smtClean="0"/>
              <a:t>Fourth level</a:t>
            </a:r>
          </a:p>
          <a:p>
            <a:pPr lvl="4"/>
            <a:r>
              <a:rPr lang="ca-E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8538" y="6356350"/>
            <a:ext cx="4751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B0ABE05-4067-47FC-814E-F99BD277B26E}" type="slidenum">
              <a:rPr lang="ca-ES" altLang="es-ES"/>
              <a:pPr/>
              <a:t>‹#›</a:t>
            </a:fld>
            <a:endParaRPr lang="ca-ES" altLang="es-ES"/>
          </a:p>
        </p:txBody>
      </p:sp>
      <p:cxnSp>
        <p:nvCxnSpPr>
          <p:cNvPr id="8" name="Straight Connector 7"/>
          <p:cNvCxnSpPr/>
          <p:nvPr/>
        </p:nvCxnSpPr>
        <p:spPr>
          <a:xfrm>
            <a:off x="468313" y="981075"/>
            <a:ext cx="82804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2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2.jpeg"/><Relationship Id="rId3" Type="http://schemas.openxmlformats.org/officeDocument/2006/relationships/image" Target="../media/image7.png"/><Relationship Id="rId7" Type="http://schemas.openxmlformats.org/officeDocument/2006/relationships/image" Target="../media/image47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51.jpeg"/><Relationship Id="rId5" Type="http://schemas.openxmlformats.org/officeDocument/2006/relationships/image" Target="../media/image5.jpeg"/><Relationship Id="rId10" Type="http://schemas.openxmlformats.org/officeDocument/2006/relationships/image" Target="../media/image50.jpeg"/><Relationship Id="rId4" Type="http://schemas.openxmlformats.org/officeDocument/2006/relationships/image" Target="../media/image26.jpeg"/><Relationship Id="rId9" Type="http://schemas.openxmlformats.org/officeDocument/2006/relationships/image" Target="../media/image49.jpeg"/><Relationship Id="rId1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67.jpeg"/><Relationship Id="rId18" Type="http://schemas.openxmlformats.org/officeDocument/2006/relationships/image" Target="../media/image72.png"/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5.png"/><Relationship Id="rId5" Type="http://schemas.openxmlformats.org/officeDocument/2006/relationships/image" Target="../media/image60.jpe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4" Type="http://schemas.openxmlformats.org/officeDocument/2006/relationships/image" Target="../media/image59.jpe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jpeg"/><Relationship Id="rId3" Type="http://schemas.openxmlformats.org/officeDocument/2006/relationships/image" Target="../media/image76.jpeg"/><Relationship Id="rId7" Type="http://schemas.openxmlformats.org/officeDocument/2006/relationships/image" Target="../media/image79.jpe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5" Type="http://schemas.openxmlformats.org/officeDocument/2006/relationships/image" Target="../media/image56.jpeg"/><Relationship Id="rId10" Type="http://schemas.openxmlformats.org/officeDocument/2006/relationships/image" Target="../media/image82.jpeg"/><Relationship Id="rId4" Type="http://schemas.openxmlformats.org/officeDocument/2006/relationships/image" Target="../media/image21.jpeg"/><Relationship Id="rId9" Type="http://schemas.openxmlformats.org/officeDocument/2006/relationships/image" Target="../media/image81.jpeg"/><Relationship Id="rId14" Type="http://schemas.openxmlformats.org/officeDocument/2006/relationships/image" Target="../media/image8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cn.ca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12" Type="http://schemas.openxmlformats.org/officeDocument/2006/relationships/image" Target="../media/image10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11" Type="http://schemas.openxmlformats.org/officeDocument/2006/relationships/image" Target="../media/image103.jpeg"/><Relationship Id="rId5" Type="http://schemas.openxmlformats.org/officeDocument/2006/relationships/image" Target="../media/image97.jpeg"/><Relationship Id="rId10" Type="http://schemas.openxmlformats.org/officeDocument/2006/relationships/image" Target="../media/image102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smartcity.bcn.cat/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Imatg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5626100"/>
            <a:ext cx="12588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 dirty="0"/>
              <a:t>9. </a:t>
            </a:r>
            <a:r>
              <a:rPr lang="ca-ES" altLang="es-ES" sz="2400" b="1" dirty="0" smtClean="0"/>
              <a:t>URBAN TRANSFORMATION</a:t>
            </a:r>
            <a:endParaRPr lang="ca-ES" altLang="es-ES" sz="2400" b="1" dirty="0"/>
          </a:p>
        </p:txBody>
      </p:sp>
      <p:sp>
        <p:nvSpPr>
          <p:cNvPr id="7" name="6 Rectángulo"/>
          <p:cNvSpPr/>
          <p:nvPr/>
        </p:nvSpPr>
        <p:spPr>
          <a:xfrm>
            <a:off x="3556000" y="1052513"/>
            <a:ext cx="1584325" cy="133191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052513"/>
            <a:ext cx="3455988" cy="133191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 dirty="0" err="1"/>
              <a:t>Remodelling</a:t>
            </a:r>
            <a:r>
              <a:rPr lang="ca-ES" altLang="es-ES" sz="1600" b="1" dirty="0"/>
              <a:t> </a:t>
            </a:r>
            <a:r>
              <a:rPr lang="ca-ES" altLang="es-ES" sz="1600" dirty="0" err="1"/>
              <a:t>the</a:t>
            </a:r>
            <a:r>
              <a:rPr lang="ca-ES" altLang="es-ES" sz="1600" dirty="0"/>
              <a:t> </a:t>
            </a:r>
            <a:r>
              <a:rPr lang="ca-ES" altLang="es-ES" sz="1600" dirty="0" err="1"/>
              <a:t>city's</a:t>
            </a:r>
            <a:r>
              <a:rPr lang="ca-ES" altLang="es-ES" sz="1600" dirty="0"/>
              <a:t> </a:t>
            </a:r>
            <a:r>
              <a:rPr lang="ca-ES" altLang="es-ES" sz="1600" dirty="0" err="1"/>
              <a:t>main</a:t>
            </a:r>
            <a:r>
              <a:rPr lang="ca-ES" altLang="es-ES" sz="1600" dirty="0"/>
              <a:t> </a:t>
            </a:r>
            <a:r>
              <a:rPr lang="ca-ES" altLang="es-ES" sz="1600" dirty="0" err="1"/>
              <a:t>roads</a:t>
            </a:r>
            <a:r>
              <a:rPr lang="ca-ES" altLang="es-ES" sz="1600" dirty="0"/>
              <a:t>, zones, </a:t>
            </a:r>
            <a:r>
              <a:rPr lang="ca-ES" altLang="es-ES" sz="1600" dirty="0" err="1"/>
              <a:t>areas</a:t>
            </a:r>
            <a:r>
              <a:rPr lang="ca-ES" altLang="es-ES" sz="1600" dirty="0"/>
              <a:t>, etc., </a:t>
            </a:r>
            <a:r>
              <a:rPr lang="ca-ES" altLang="es-ES" sz="1600" dirty="0" err="1"/>
              <a:t>by</a:t>
            </a:r>
            <a:r>
              <a:rPr lang="ca-ES" altLang="es-ES" sz="1600" dirty="0"/>
              <a:t> </a:t>
            </a:r>
            <a:r>
              <a:rPr lang="ca-ES" altLang="es-ES" sz="1600" dirty="0" err="1"/>
              <a:t>taking</a:t>
            </a:r>
            <a:r>
              <a:rPr lang="ca-ES" altLang="es-ES" sz="1600" dirty="0"/>
              <a:t> on </a:t>
            </a:r>
            <a:r>
              <a:rPr lang="ca-ES" altLang="es-ES" sz="1600" dirty="0" err="1"/>
              <a:t>board</a:t>
            </a:r>
            <a:r>
              <a:rPr lang="ca-ES" altLang="es-ES" sz="1600" dirty="0"/>
              <a:t> </a:t>
            </a:r>
            <a:r>
              <a:rPr lang="ca-ES" altLang="es-ES" sz="1600" b="1" dirty="0" err="1"/>
              <a:t>feasible</a:t>
            </a:r>
            <a:r>
              <a:rPr lang="ca-ES" altLang="es-ES" sz="1600" b="1" dirty="0"/>
              <a:t>, </a:t>
            </a:r>
            <a:r>
              <a:rPr lang="ca-ES" altLang="es-ES" sz="1600" b="1" dirty="0" err="1"/>
              <a:t>sustainable</a:t>
            </a:r>
            <a:r>
              <a:rPr lang="ca-ES" altLang="es-ES" sz="1600" b="1" dirty="0"/>
              <a:t>, </a:t>
            </a:r>
            <a:r>
              <a:rPr lang="ca-ES" altLang="es-ES" sz="1600" b="1" dirty="0" err="1"/>
              <a:t>efficient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and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effective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criteria</a:t>
            </a:r>
            <a:r>
              <a:rPr lang="ca-ES" altLang="es-ES" sz="1600" b="1" dirty="0"/>
              <a:t>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511425"/>
            <a:ext cx="3455987" cy="1331913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 dirty="0" err="1"/>
              <a:t>Incorporating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smart</a:t>
            </a:r>
            <a:r>
              <a:rPr lang="ca-ES" altLang="es-ES" sz="1600" b="1" dirty="0"/>
              <a:t> components </a:t>
            </a:r>
            <a:r>
              <a:rPr lang="ca-ES" altLang="es-ES" sz="1600" dirty="0"/>
              <a:t>(</a:t>
            </a:r>
            <a:r>
              <a:rPr lang="ca-ES" altLang="es-ES" sz="1600" dirty="0" err="1"/>
              <a:t>energy</a:t>
            </a:r>
            <a:r>
              <a:rPr lang="ca-ES" altLang="es-ES" sz="1600" dirty="0"/>
              <a:t> </a:t>
            </a:r>
            <a:r>
              <a:rPr lang="ca-ES" altLang="es-ES" sz="1600" dirty="0" err="1"/>
              <a:t>efficiency</a:t>
            </a:r>
            <a:r>
              <a:rPr lang="ca-ES" altLang="es-ES" sz="1600" dirty="0"/>
              <a:t>, </a:t>
            </a:r>
            <a:r>
              <a:rPr lang="ca-ES" altLang="es-ES" sz="1600" dirty="0" err="1"/>
              <a:t>connectivity</a:t>
            </a:r>
            <a:r>
              <a:rPr lang="ca-ES" altLang="es-ES" sz="1600" dirty="0"/>
              <a:t>, </a:t>
            </a:r>
            <a:r>
              <a:rPr lang="ca-ES" altLang="es-ES" sz="1600" dirty="0" err="1"/>
              <a:t>mobility</a:t>
            </a:r>
            <a:r>
              <a:rPr lang="ca-ES" altLang="es-ES" sz="1600" dirty="0"/>
              <a:t>, etc.) </a:t>
            </a:r>
            <a:r>
              <a:rPr lang="ca-ES" altLang="es-ES" sz="1600" dirty="0" err="1"/>
              <a:t>into</a:t>
            </a:r>
            <a:r>
              <a:rPr lang="ca-ES" altLang="es-ES" sz="1600" dirty="0"/>
              <a:t> </a:t>
            </a:r>
            <a:r>
              <a:rPr lang="ca-ES" altLang="es-ES" sz="1600" dirty="0" err="1"/>
              <a:t>the</a:t>
            </a:r>
            <a:r>
              <a:rPr lang="ca-ES" altLang="es-ES" sz="1600" dirty="0"/>
              <a:t> </a:t>
            </a:r>
            <a:r>
              <a:rPr lang="ca-ES" altLang="es-ES" sz="1600" dirty="0" err="1"/>
              <a:t>transformations</a:t>
            </a:r>
            <a:r>
              <a:rPr lang="ca-ES" altLang="es-ES" sz="1600" dirty="0"/>
              <a:t> of </a:t>
            </a:r>
            <a:r>
              <a:rPr lang="ca-ES" altLang="es-ES" sz="1600" dirty="0" err="1"/>
              <a:t>the</a:t>
            </a:r>
            <a:r>
              <a:rPr lang="ca-ES" altLang="es-ES" sz="1600" dirty="0"/>
              <a:t> </a:t>
            </a:r>
            <a:r>
              <a:rPr lang="ca-ES" altLang="es-ES" sz="1600" dirty="0" err="1" smtClean="0"/>
              <a:t>city</a:t>
            </a:r>
            <a:r>
              <a:rPr lang="ca-ES" altLang="es-ES" sz="1600" dirty="0" smtClean="0"/>
              <a:t>.</a:t>
            </a:r>
            <a:endParaRPr lang="ca-ES" altLang="es-ES" sz="1600" dirty="0"/>
          </a:p>
        </p:txBody>
      </p:sp>
      <p:sp>
        <p:nvSpPr>
          <p:cNvPr id="12" name="11 Rectángulo"/>
          <p:cNvSpPr/>
          <p:nvPr/>
        </p:nvSpPr>
        <p:spPr>
          <a:xfrm>
            <a:off x="3556000" y="2492375"/>
            <a:ext cx="1584325" cy="1331913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4" name="8 Rectángulo"/>
          <p:cNvSpPr/>
          <p:nvPr/>
        </p:nvSpPr>
        <p:spPr>
          <a:xfrm>
            <a:off x="539750" y="5522913"/>
            <a:ext cx="1584325" cy="719137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18" name="Picture 2" descr="http://www.gardenvisit.com/assets/madge/030/passeig_de_saint_joan_barcelona3/600x/passeig_de_saint_joan_barcelona3_60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052513"/>
            <a:ext cx="2898775" cy="2771775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2" name="Imatg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" t="17696" r="7896" b="15150"/>
          <a:stretch>
            <a:fillRect/>
          </a:stretch>
        </p:blipFill>
        <p:spPr bwMode="auto">
          <a:xfrm>
            <a:off x="2268538" y="5837238"/>
            <a:ext cx="15875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Imatg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516563"/>
            <a:ext cx="187166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Imatg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589588"/>
            <a:ext cx="116522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13 Rectángulo"/>
          <p:cNvSpPr/>
          <p:nvPr/>
        </p:nvSpPr>
        <p:spPr>
          <a:xfrm>
            <a:off x="539750" y="4005263"/>
            <a:ext cx="1584325" cy="133191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22" name="13 Rectángulo"/>
          <p:cNvSpPr/>
          <p:nvPr/>
        </p:nvSpPr>
        <p:spPr>
          <a:xfrm>
            <a:off x="2276630" y="4005064"/>
            <a:ext cx="6471833" cy="1322161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 err="1">
                <a:solidFill>
                  <a:schemeClr val="tx1"/>
                </a:solidFill>
              </a:rPr>
              <a:t>Passeig</a:t>
            </a:r>
            <a:r>
              <a:rPr lang="es-ES_tradnl" sz="1550" b="1" dirty="0">
                <a:solidFill>
                  <a:schemeClr val="tx1"/>
                </a:solidFill>
              </a:rPr>
              <a:t> de </a:t>
            </a:r>
            <a:r>
              <a:rPr lang="es-ES_tradnl" sz="1550" b="1" dirty="0" err="1">
                <a:solidFill>
                  <a:schemeClr val="tx1"/>
                </a:solidFill>
              </a:rPr>
              <a:t>Gràcia</a:t>
            </a:r>
            <a:r>
              <a:rPr lang="es-ES_tradnl" sz="1550" b="1" dirty="0">
                <a:solidFill>
                  <a:schemeClr val="tx1"/>
                </a:solidFill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 err="1">
                <a:solidFill>
                  <a:schemeClr val="tx1"/>
                </a:solidFill>
              </a:rPr>
              <a:t>Avinguda</a:t>
            </a:r>
            <a:r>
              <a:rPr lang="es-ES_tradnl" sz="1550" b="1" dirty="0">
                <a:solidFill>
                  <a:schemeClr val="tx1"/>
                </a:solidFill>
              </a:rPr>
              <a:t> </a:t>
            </a:r>
            <a:r>
              <a:rPr lang="es-ES_tradnl" sz="1550" b="1" dirty="0" err="1">
                <a:solidFill>
                  <a:schemeClr val="tx1"/>
                </a:solidFill>
              </a:rPr>
              <a:t>Paral·lel</a:t>
            </a:r>
            <a:endParaRPr lang="es-ES_tradnl" sz="155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 err="1">
                <a:solidFill>
                  <a:schemeClr val="tx1"/>
                </a:solidFill>
              </a:rPr>
              <a:t>Passeig</a:t>
            </a:r>
            <a:r>
              <a:rPr lang="es-ES_tradnl" sz="1550" b="1" dirty="0">
                <a:solidFill>
                  <a:schemeClr val="tx1"/>
                </a:solidFill>
              </a:rPr>
              <a:t> </a:t>
            </a:r>
            <a:r>
              <a:rPr lang="es-ES_tradnl" sz="1550" b="1" dirty="0" err="1">
                <a:solidFill>
                  <a:schemeClr val="tx1"/>
                </a:solidFill>
              </a:rPr>
              <a:t>Sant</a:t>
            </a:r>
            <a:r>
              <a:rPr lang="es-ES_tradnl" sz="1550" b="1" dirty="0">
                <a:solidFill>
                  <a:schemeClr val="tx1"/>
                </a:solidFill>
              </a:rPr>
              <a:t> Joan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 err="1">
                <a:solidFill>
                  <a:schemeClr val="tx1"/>
                </a:solidFill>
              </a:rPr>
              <a:t>Montjuïc's</a:t>
            </a:r>
            <a:r>
              <a:rPr lang="es-ES_tradnl" sz="1550" b="1" dirty="0">
                <a:solidFill>
                  <a:schemeClr val="tx1"/>
                </a:solidFill>
              </a:rPr>
              <a:t> New </a:t>
            </a:r>
            <a:r>
              <a:rPr lang="es-ES_tradnl" sz="1550" b="1" dirty="0" err="1">
                <a:solidFill>
                  <a:schemeClr val="tx1"/>
                </a:solidFill>
              </a:rPr>
              <a:t>Museum</a:t>
            </a:r>
            <a:r>
              <a:rPr lang="es-ES_tradnl" sz="1550" b="1" dirty="0">
                <a:solidFill>
                  <a:schemeClr val="tx1"/>
                </a:solidFill>
              </a:rPr>
              <a:t> Centre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 err="1" smtClean="0">
                <a:solidFill>
                  <a:schemeClr val="tx1"/>
                </a:solidFill>
              </a:rPr>
              <a:t>Glòries</a:t>
            </a:r>
            <a:r>
              <a:rPr lang="es-ES_tradnl" sz="1550" b="1" dirty="0" smtClean="0">
                <a:solidFill>
                  <a:schemeClr val="tx1"/>
                </a:solidFill>
              </a:rPr>
              <a:t> </a:t>
            </a:r>
            <a:endParaRPr lang="es-ES_tradnl" sz="155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>
                <a:solidFill>
                  <a:schemeClr val="tx1"/>
                </a:solidFill>
              </a:rPr>
              <a:t>Diagonal </a:t>
            </a:r>
            <a:r>
              <a:rPr lang="es-ES_tradnl" sz="1550" b="1" dirty="0" err="1">
                <a:solidFill>
                  <a:schemeClr val="tx1"/>
                </a:solidFill>
              </a:rPr>
              <a:t>Avenue</a:t>
            </a:r>
            <a:endParaRPr lang="es-ES_tradnl" sz="155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550" b="1" dirty="0" err="1">
                <a:solidFill>
                  <a:schemeClr val="tx1"/>
                </a:solidFill>
              </a:rPr>
              <a:t>Super</a:t>
            </a:r>
            <a:r>
              <a:rPr lang="es-ES_tradnl" sz="1550" b="1" dirty="0">
                <a:solidFill>
                  <a:schemeClr val="tx1"/>
                </a:solidFill>
              </a:rPr>
              <a:t> blocks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13. OPEN GOVERNMENT</a:t>
            </a:r>
          </a:p>
        </p:txBody>
      </p:sp>
      <p:pic>
        <p:nvPicPr>
          <p:cNvPr id="53251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692150"/>
            <a:ext cx="4019550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QuadreDeText 7"/>
          <p:cNvSpPr txBox="1"/>
          <p:nvPr/>
        </p:nvSpPr>
        <p:spPr>
          <a:xfrm>
            <a:off x="1565275" y="6105525"/>
            <a:ext cx="6192838" cy="67710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900" b="1" dirty="0"/>
              <a:t>VIRTUAL CITIZEN HELP AND INFORMATION OFFICE - OVAC</a:t>
            </a:r>
          </a:p>
          <a:p>
            <a:pPr algn="ctr" eaLnBrk="1" hangingPunct="1"/>
            <a:r>
              <a:rPr lang="ca-ES" altLang="es-ES" sz="1900" b="1" dirty="0">
                <a:solidFill>
                  <a:srgbClr val="7F7F7F"/>
                </a:solidFill>
              </a:rPr>
              <a:t>Casa del Mig 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14. BARCELONA IN YOUR POCKET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052513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052513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Promoting the </a:t>
            </a:r>
            <a:r>
              <a:rPr lang="ca-ES" altLang="es-ES" sz="1600" b="1"/>
              <a:t>use of mobile technologies </a:t>
            </a:r>
            <a:r>
              <a:rPr lang="ca-ES" altLang="es-ES" sz="1600"/>
              <a:t>for accessing city services, </a:t>
            </a:r>
            <a:r>
              <a:rPr lang="ca-ES" altLang="es-ES" sz="1600" b="1"/>
              <a:t>boosting the mobile industry </a:t>
            </a:r>
            <a:r>
              <a:rPr lang="ca-ES" altLang="es-ES" sz="1600"/>
              <a:t>and positioning Barcelona as a </a:t>
            </a:r>
            <a:r>
              <a:rPr lang="ca-ES" altLang="es-ES" sz="1600" b="1"/>
              <a:t>mobile-technology benchmark</a:t>
            </a:r>
            <a:r>
              <a:rPr lang="ca-ES" altLang="es-ES" sz="1600"/>
              <a:t>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528888"/>
            <a:ext cx="3455987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Developing and promoting </a:t>
            </a:r>
          </a:p>
          <a:p>
            <a:pPr algn="ctr" eaLnBrk="1" hangingPunct="1"/>
            <a:r>
              <a:rPr lang="ca-ES" altLang="es-ES" sz="1600" b="1"/>
              <a:t>apps</a:t>
            </a:r>
            <a:r>
              <a:rPr lang="ca-ES" altLang="es-ES" sz="1600"/>
              <a:t> that make life easier and more comfortable for residents and visitors to Barcelona.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52888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611188" y="5580063"/>
            <a:ext cx="1584325" cy="71913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54280" name="Imat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42" b="37114"/>
          <a:stretch>
            <a:fillRect/>
          </a:stretch>
        </p:blipFill>
        <p:spPr bwMode="auto">
          <a:xfrm>
            <a:off x="2268538" y="5616575"/>
            <a:ext cx="198596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Imat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6" t="11697" r="5942" b="19856"/>
          <a:stretch>
            <a:fillRect/>
          </a:stretch>
        </p:blipFill>
        <p:spPr bwMode="auto">
          <a:xfrm>
            <a:off x="5076825" y="5580063"/>
            <a:ext cx="1366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Imatg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6002338"/>
            <a:ext cx="15843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3" name="Imatg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6" b="12022"/>
          <a:stretch>
            <a:fillRect/>
          </a:stretch>
        </p:blipFill>
        <p:spPr bwMode="auto">
          <a:xfrm>
            <a:off x="4140200" y="5589588"/>
            <a:ext cx="900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13 Rectángulo"/>
          <p:cNvSpPr/>
          <p:nvPr/>
        </p:nvSpPr>
        <p:spPr>
          <a:xfrm>
            <a:off x="611188" y="4076700"/>
            <a:ext cx="1584325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8" name="13 Rectángulo"/>
          <p:cNvSpPr/>
          <p:nvPr/>
        </p:nvSpPr>
        <p:spPr>
          <a:xfrm>
            <a:off x="2348639" y="4077072"/>
            <a:ext cx="6391649" cy="1322161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>
                <a:solidFill>
                  <a:schemeClr val="tx1"/>
                </a:solidFill>
              </a:rPr>
              <a:t>Barcelona </a:t>
            </a:r>
            <a:r>
              <a:rPr lang="es-ES_tradnl" sz="1600" b="1" dirty="0" err="1">
                <a:solidFill>
                  <a:schemeClr val="tx1"/>
                </a:solidFill>
              </a:rPr>
              <a:t>Contacless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>
                <a:solidFill>
                  <a:schemeClr val="tx1"/>
                </a:solidFill>
              </a:rPr>
              <a:t>Mobile apps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>
                <a:solidFill>
                  <a:schemeClr val="tx1"/>
                </a:solidFill>
              </a:rPr>
              <a:t>Digital </a:t>
            </a:r>
            <a:r>
              <a:rPr lang="es-ES_tradnl" sz="1600" b="1" dirty="0" err="1">
                <a:solidFill>
                  <a:schemeClr val="tx1"/>
                </a:solidFill>
              </a:rPr>
              <a:t>Identity</a:t>
            </a:r>
            <a:r>
              <a:rPr lang="es-ES_tradnl" sz="1600" b="1" dirty="0">
                <a:solidFill>
                  <a:schemeClr val="tx1"/>
                </a:solidFill>
              </a:rPr>
              <a:t> in </a:t>
            </a:r>
            <a:r>
              <a:rPr lang="es-ES_tradnl" sz="1600" b="1" dirty="0" err="1">
                <a:solidFill>
                  <a:schemeClr val="tx1"/>
                </a:solidFill>
              </a:rPr>
              <a:t>mobiles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smtClean="0">
                <a:solidFill>
                  <a:schemeClr val="tx1"/>
                </a:solidFill>
              </a:rPr>
              <a:t>Apps4bcn</a:t>
            </a:r>
            <a:endParaRPr lang="es-ES_tradnl" sz="1600" b="1" dirty="0">
              <a:solidFill>
                <a:schemeClr val="tx1"/>
              </a:solidFill>
            </a:endParaRPr>
          </a:p>
        </p:txBody>
      </p:sp>
      <p:pic>
        <p:nvPicPr>
          <p:cNvPr id="19" name="Imatge 18"/>
          <p:cNvPicPr>
            <a:picLocks noChangeAspect="1"/>
          </p:cNvPicPr>
          <p:nvPr/>
        </p:nvPicPr>
        <p:blipFill>
          <a:blip r:embed="rId8"/>
          <a:srcRect l="-1053" t="5040" r="-188" b="14502"/>
          <a:stretch>
            <a:fillRect/>
          </a:stretch>
        </p:blipFill>
        <p:spPr bwMode="auto">
          <a:xfrm>
            <a:off x="644525" y="1052513"/>
            <a:ext cx="2632075" cy="2789237"/>
          </a:xfrm>
          <a:prstGeom prst="rect">
            <a:avLst/>
          </a:prstGeom>
          <a:noFill/>
          <a:ln w="28575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7" name="Imatg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156325"/>
            <a:ext cx="124301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8" name="Imatg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950" y="5445125"/>
            <a:ext cx="16589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14. BARCELONA IN YOUR POCKET</a:t>
            </a:r>
          </a:p>
        </p:txBody>
      </p:sp>
      <p:sp>
        <p:nvSpPr>
          <p:cNvPr id="7" name="QuadreDeText 6"/>
          <p:cNvSpPr txBox="1"/>
          <p:nvPr/>
        </p:nvSpPr>
        <p:spPr>
          <a:xfrm>
            <a:off x="1187450" y="6021288"/>
            <a:ext cx="6697663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 dirty="0"/>
              <a:t>BCN ID</a:t>
            </a:r>
          </a:p>
          <a:p>
            <a:pPr algn="ctr" eaLnBrk="1" hangingPunct="1"/>
            <a:r>
              <a:rPr lang="ca-ES" altLang="es-ES" sz="2000" b="1" dirty="0" err="1">
                <a:solidFill>
                  <a:srgbClr val="7F7F7F"/>
                </a:solidFill>
              </a:rPr>
              <a:t>Towing</a:t>
            </a:r>
            <a:r>
              <a:rPr lang="ca-ES" altLang="es-ES" sz="2000" b="1" dirty="0">
                <a:solidFill>
                  <a:srgbClr val="7F7F7F"/>
                </a:solidFill>
              </a:rPr>
              <a:t> - </a:t>
            </a:r>
            <a:r>
              <a:rPr lang="ca-ES" altLang="es-ES" sz="2000" b="1" dirty="0" err="1">
                <a:solidFill>
                  <a:srgbClr val="7F7F7F"/>
                </a:solidFill>
              </a:rPr>
              <a:t>Procedures</a:t>
            </a:r>
            <a:endParaRPr lang="ca-ES" altLang="es-ES" sz="2000" b="1" dirty="0"/>
          </a:p>
        </p:txBody>
      </p:sp>
      <p:pic>
        <p:nvPicPr>
          <p:cNvPr id="55300" name="Imat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2880320" cy="355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Imat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130" y="1504602"/>
            <a:ext cx="2724150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15. SMART WASTE COLLECTION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Optimising </a:t>
            </a:r>
            <a:r>
              <a:rPr lang="ca-ES" altLang="es-ES" sz="1600"/>
              <a:t>the management of urban waste.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565400"/>
            <a:ext cx="3455987" cy="1331913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Providing a </a:t>
            </a:r>
            <a:r>
              <a:rPr lang="ca-ES" altLang="es-ES" sz="1600" b="1"/>
              <a:t>smart</a:t>
            </a:r>
            <a:r>
              <a:rPr lang="ca-ES" altLang="es-ES" sz="1600"/>
              <a:t>,</a:t>
            </a:r>
            <a:r>
              <a:rPr lang="ca-ES" altLang="es-ES" sz="1600" b="1"/>
              <a:t> </a:t>
            </a:r>
            <a:r>
              <a:rPr lang="ca-ES" altLang="es-ES" sz="1600"/>
              <a:t>automated </a:t>
            </a:r>
            <a:r>
              <a:rPr lang="ca-ES" altLang="es-ES" sz="1600" b="1"/>
              <a:t>waste</a:t>
            </a:r>
            <a:r>
              <a:rPr lang="ca-ES" altLang="es-ES" sz="1600"/>
              <a:t>-collection </a:t>
            </a:r>
            <a:r>
              <a:rPr lang="ca-ES" altLang="es-ES" sz="1600" b="1"/>
              <a:t>system </a:t>
            </a:r>
            <a:r>
              <a:rPr lang="ca-ES" altLang="es-ES" sz="1600"/>
              <a:t>and improving the planning and rates for recycling.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565400"/>
            <a:ext cx="1584325" cy="1331913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611188" y="5589588"/>
            <a:ext cx="1584325" cy="719137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56328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25" y="5705475"/>
            <a:ext cx="22590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13 Rectángulo"/>
          <p:cNvSpPr/>
          <p:nvPr/>
        </p:nvSpPr>
        <p:spPr>
          <a:xfrm>
            <a:off x="611188" y="4076700"/>
            <a:ext cx="1584325" cy="1331913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6" name="13 Rectángulo"/>
          <p:cNvSpPr/>
          <p:nvPr/>
        </p:nvSpPr>
        <p:spPr>
          <a:xfrm>
            <a:off x="2347913" y="4076700"/>
            <a:ext cx="6392862" cy="1322388"/>
          </a:xfrm>
          <a:prstGeom prst="rect">
            <a:avLst/>
          </a:prstGeom>
          <a:solidFill>
            <a:schemeClr val="bg2">
              <a:lumMod val="50000"/>
              <a:alpha val="54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Pneumatic waste collection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Sensorisation of containers</a:t>
            </a:r>
          </a:p>
          <a:p>
            <a:pPr eaLnBrk="1" hangingPunct="1">
              <a:buFont typeface="Calibri" pitchFamily="34" charset="0"/>
              <a:buAutoNum type="arabicPeriod"/>
            </a:pPr>
            <a:endParaRPr lang="ca-ES" altLang="es-ES" sz="1600" b="1"/>
          </a:p>
        </p:txBody>
      </p:sp>
      <p:pic>
        <p:nvPicPr>
          <p:cNvPr id="17" name="16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1125538"/>
            <a:ext cx="1833562" cy="2771775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6332" name="1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7" t="17229" r="7449" b="21925"/>
          <a:stretch>
            <a:fillRect/>
          </a:stretch>
        </p:blipFill>
        <p:spPr bwMode="auto">
          <a:xfrm>
            <a:off x="4716463" y="5448300"/>
            <a:ext cx="2286000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18. SMART WASTE COLLECTION</a:t>
            </a:r>
          </a:p>
        </p:txBody>
      </p:sp>
      <p:pic>
        <p:nvPicPr>
          <p:cNvPr id="573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3554413"/>
            <a:ext cx="26812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734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150" y="1196975"/>
            <a:ext cx="2801938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7349" name="9 Imagen" descr="Imagen 3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7" r="4877"/>
          <a:stretch>
            <a:fillRect/>
          </a:stretch>
        </p:blipFill>
        <p:spPr bwMode="auto">
          <a:xfrm>
            <a:off x="2851150" y="3554413"/>
            <a:ext cx="27797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10 Imagen" descr="Imagen 29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94"/>
          <a:stretch>
            <a:fillRect/>
          </a:stretch>
        </p:blipFill>
        <p:spPr bwMode="auto">
          <a:xfrm>
            <a:off x="517525" y="1196975"/>
            <a:ext cx="2214563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11 Imagen" descr="Imagen 308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3"/>
          <a:stretch>
            <a:fillRect/>
          </a:stretch>
        </p:blipFill>
        <p:spPr bwMode="auto">
          <a:xfrm>
            <a:off x="5773738" y="1196975"/>
            <a:ext cx="267335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QuadreDeText 6"/>
          <p:cNvSpPr txBox="1"/>
          <p:nvPr/>
        </p:nvSpPr>
        <p:spPr>
          <a:xfrm>
            <a:off x="517525" y="5961063"/>
            <a:ext cx="7942263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PNEUMATIC WASTE COLLECTION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Plaça Lesseps</a:t>
            </a:r>
            <a:endParaRPr lang="ca-ES" altLang="es-ES" sz="20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16. SMART REGULATION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Integrating smart city projects in the city and </a:t>
            </a:r>
            <a:r>
              <a:rPr lang="ca-ES" altLang="es-ES" sz="1600" b="1"/>
              <a:t>progressively applying these types of solutions</a:t>
            </a:r>
            <a:r>
              <a:rPr lang="ca-ES" altLang="es-ES" sz="1600"/>
              <a:t>. 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92725" y="26368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Including in </a:t>
            </a:r>
            <a:r>
              <a:rPr lang="ca-ES" altLang="es-ES" sz="1600" b="1"/>
              <a:t>smart-city contractual clauses in public tenders</a:t>
            </a:r>
            <a:r>
              <a:rPr lang="ca-ES" altLang="es-ES" sz="1600"/>
              <a:t>, for both the provision of equipment and services. 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6368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611188" y="5589588"/>
            <a:ext cx="1584325" cy="71913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125538"/>
            <a:ext cx="2794000" cy="2847975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13 Rectángulo"/>
          <p:cNvSpPr/>
          <p:nvPr/>
        </p:nvSpPr>
        <p:spPr>
          <a:xfrm>
            <a:off x="611188" y="4113213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5" name="13 Rectángulo"/>
          <p:cNvSpPr/>
          <p:nvPr/>
        </p:nvSpPr>
        <p:spPr>
          <a:xfrm>
            <a:off x="2347913" y="4122738"/>
            <a:ext cx="6392862" cy="132238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/>
              <a:t>Tenders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 err="1"/>
              <a:t>Government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measures</a:t>
            </a:r>
            <a:endParaRPr lang="ca-ES" altLang="es-ES" sz="1600" b="1" dirty="0"/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/>
              <a:t>ICT </a:t>
            </a:r>
            <a:r>
              <a:rPr lang="ca-ES" altLang="es-ES" sz="1600" b="1" dirty="0" err="1"/>
              <a:t>Master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Plan</a:t>
            </a:r>
            <a:r>
              <a:rPr lang="ca-ES" altLang="es-ES" sz="1600" b="1" dirty="0"/>
              <a:t>: Deployment of ICT </a:t>
            </a:r>
            <a:r>
              <a:rPr lang="ca-ES" altLang="es-ES" sz="1600" b="1" dirty="0" err="1"/>
              <a:t>services</a:t>
            </a:r>
            <a:r>
              <a:rPr lang="ca-ES" altLang="es-ES" sz="1600" b="1" dirty="0"/>
              <a:t> in </a:t>
            </a:r>
            <a:r>
              <a:rPr lang="ca-ES" altLang="es-ES" sz="1600" b="1" dirty="0" err="1"/>
              <a:t>public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roads</a:t>
            </a:r>
            <a:r>
              <a:rPr lang="ca-ES" altLang="es-ES" sz="1600" b="1" dirty="0"/>
              <a:t> (PDTIC) </a:t>
            </a:r>
            <a:r>
              <a:rPr lang="ca-ES" altLang="es-ES" sz="1600" b="1" dirty="0" err="1"/>
              <a:t>and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the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Urban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Furniture's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Layout</a:t>
            </a:r>
            <a:r>
              <a:rPr lang="ca-ES" altLang="es-ES" sz="1600" b="1" dirty="0"/>
              <a:t> Model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 err="1"/>
              <a:t>Agreements</a:t>
            </a:r>
            <a:endParaRPr lang="ca-ES" altLang="es-ES" sz="1600" b="1" dirty="0"/>
          </a:p>
        </p:txBody>
      </p:sp>
      <p:pic>
        <p:nvPicPr>
          <p:cNvPr id="58379" name="Imatg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616575"/>
            <a:ext cx="13684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0" name="Imat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 t="7524" r="9113" b="12198"/>
          <a:stretch>
            <a:fillRect/>
          </a:stretch>
        </p:blipFill>
        <p:spPr bwMode="auto">
          <a:xfrm>
            <a:off x="3708400" y="5486400"/>
            <a:ext cx="11303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1" name="Imatg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5583238"/>
            <a:ext cx="13430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2" name="Imatg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4017963" y="5897563"/>
            <a:ext cx="12239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16. SMART REGULATION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1138" y="836613"/>
            <a:ext cx="3405187" cy="508476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QuadreDeText 6"/>
          <p:cNvSpPr txBox="1"/>
          <p:nvPr/>
        </p:nvSpPr>
        <p:spPr>
          <a:xfrm>
            <a:off x="2751138" y="6021388"/>
            <a:ext cx="3405187" cy="67710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900" b="1" dirty="0"/>
              <a:t>GOVERNMENT MEASURE PDTIC</a:t>
            </a:r>
          </a:p>
          <a:p>
            <a:pPr algn="ctr" eaLnBrk="1" hangingPunct="1"/>
            <a:r>
              <a:rPr lang="ca-ES" altLang="es-ES" sz="1900" b="1" dirty="0">
                <a:solidFill>
                  <a:srgbClr val="7F7F7F"/>
                </a:solidFill>
              </a:rPr>
              <a:t>May 2014</a:t>
            </a:r>
            <a:endParaRPr lang="ca-ES" altLang="es-ES" sz="19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17. SMART INNOVATION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Creating a </a:t>
            </a:r>
            <a:r>
              <a:rPr lang="ca-ES" altLang="es-ES" sz="1600" b="1"/>
              <a:t>forum for dialogue and experiments,</a:t>
            </a:r>
            <a:r>
              <a:rPr lang="ca-ES" altLang="es-ES" sz="1600"/>
              <a:t> to innovate and investigate on behalf of every kind of association, organisation etc., within the smart city realm.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600325"/>
            <a:ext cx="3455987" cy="13335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Setting up and promoting </a:t>
            </a:r>
            <a:r>
              <a:rPr lang="ca-ES" altLang="es-ES" sz="1600"/>
              <a:t>collaborative spaces on behalf of any type of body that can develop and test its innovative smart-city solutions. 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600325"/>
            <a:ext cx="1584325" cy="13335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5" name="8 Rectángulo"/>
          <p:cNvSpPr/>
          <p:nvPr/>
        </p:nvSpPr>
        <p:spPr>
          <a:xfrm>
            <a:off x="611188" y="5589588"/>
            <a:ext cx="1584325" cy="71913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60424" name="Imat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5589588"/>
            <a:ext cx="1044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Imatg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6" t="11697" r="5942" b="19856"/>
          <a:stretch>
            <a:fillRect/>
          </a:stretch>
        </p:blipFill>
        <p:spPr bwMode="auto">
          <a:xfrm>
            <a:off x="6011863" y="5516563"/>
            <a:ext cx="1368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6" name="Imatg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" t="17696" r="7896" b="15150"/>
          <a:stretch>
            <a:fillRect/>
          </a:stretch>
        </p:blipFill>
        <p:spPr bwMode="auto">
          <a:xfrm>
            <a:off x="3492500" y="5516563"/>
            <a:ext cx="130651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7" name="Imatg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063" y="5973763"/>
            <a:ext cx="115252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8" name="Imatg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 t="7524" r="9113" b="12198"/>
          <a:stretch>
            <a:fillRect/>
          </a:stretch>
        </p:blipFill>
        <p:spPr bwMode="auto">
          <a:xfrm>
            <a:off x="2343150" y="5589588"/>
            <a:ext cx="10810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9" name="Imatg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0" b="6320"/>
          <a:stretch>
            <a:fillRect/>
          </a:stretch>
        </p:blipFill>
        <p:spPr bwMode="auto">
          <a:xfrm>
            <a:off x="7524750" y="5661025"/>
            <a:ext cx="576263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0" name="Imatg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11"/>
          <a:stretch>
            <a:fillRect/>
          </a:stretch>
        </p:blipFill>
        <p:spPr bwMode="auto">
          <a:xfrm>
            <a:off x="2343150" y="5975350"/>
            <a:ext cx="10810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1" name="Imatg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0" t="27026" b="36255"/>
          <a:stretch>
            <a:fillRect/>
          </a:stretch>
        </p:blipFill>
        <p:spPr bwMode="auto">
          <a:xfrm>
            <a:off x="3489325" y="5943600"/>
            <a:ext cx="10652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Imatge 19"/>
          <p:cNvPicPr>
            <a:picLocks noChangeAspect="1"/>
          </p:cNvPicPr>
          <p:nvPr/>
        </p:nvPicPr>
        <p:blipFill rotWithShape="1">
          <a:blip r:embed="rId11"/>
          <a:srcRect t="9091" b="9081"/>
          <a:stretch/>
        </p:blipFill>
        <p:spPr>
          <a:xfrm>
            <a:off x="611188" y="1125538"/>
            <a:ext cx="2813050" cy="2771775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13 Rectángulo"/>
          <p:cNvSpPr/>
          <p:nvPr/>
        </p:nvSpPr>
        <p:spPr>
          <a:xfrm>
            <a:off x="611188" y="4076700"/>
            <a:ext cx="1584325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22" name="13 Rectángulo"/>
          <p:cNvSpPr/>
          <p:nvPr/>
        </p:nvSpPr>
        <p:spPr>
          <a:xfrm>
            <a:off x="2348865" y="4086860"/>
            <a:ext cx="6391910" cy="132207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Smart City Campus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Smart City Tour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Smart City Cluster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Urban Lab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</a:rPr>
              <a:t>mSmart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 City Competence Centre</a:t>
            </a: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 smtClean="0">
                <a:solidFill>
                  <a:srgbClr val="000000"/>
                </a:solidFill>
                <a:latin typeface="Arial" charset="0"/>
              </a:rPr>
              <a:t>Spark 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Lab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Bit Habitat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Barcelona Open Challenge</a:t>
            </a:r>
            <a:endParaRPr lang="ko-KR" altLang="en-US" sz="1600" b="1" dirty="0">
              <a:latin typeface="Arial" charset="0"/>
            </a:endParaRPr>
          </a:p>
          <a:p>
            <a:pPr marL="342900" indent="-3429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US" altLang="ko-KR" sz="1600" b="1" dirty="0">
                <a:solidFill>
                  <a:srgbClr val="000000"/>
                </a:solidFill>
                <a:latin typeface="Arial" charset="0"/>
              </a:rPr>
              <a:t>Barcelona Growth</a:t>
            </a:r>
            <a:endParaRPr lang="ko-KR" altLang="en-US" sz="1600" b="1" dirty="0">
              <a:latin typeface="Arial" charset="0"/>
            </a:endParaRPr>
          </a:p>
        </p:txBody>
      </p:sp>
      <p:pic>
        <p:nvPicPr>
          <p:cNvPr id="60435" name="Imatge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6165850"/>
            <a:ext cx="9445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6" name="Imatg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15" b="25438"/>
          <a:stretch>
            <a:fillRect/>
          </a:stretch>
        </p:blipFill>
        <p:spPr bwMode="auto">
          <a:xfrm>
            <a:off x="7380288" y="6237288"/>
            <a:ext cx="113506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7" name="Imatge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" t="19144" r="9390" b="27522"/>
          <a:stretch>
            <a:fillRect/>
          </a:stretch>
        </p:blipFill>
        <p:spPr bwMode="auto">
          <a:xfrm>
            <a:off x="3332163" y="6310313"/>
            <a:ext cx="13811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17. SMART INNOVATION</a:t>
            </a:r>
          </a:p>
        </p:txBody>
      </p:sp>
      <p:sp>
        <p:nvSpPr>
          <p:cNvPr id="7" name="QuadreDeText 6"/>
          <p:cNvSpPr txBox="1"/>
          <p:nvPr/>
        </p:nvSpPr>
        <p:spPr>
          <a:xfrm>
            <a:off x="611188" y="6034088"/>
            <a:ext cx="7993062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 SMART CITY CAMPUS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22@ District</a:t>
            </a:r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7993062" cy="471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18. HEALTHCARE AND SOCIAL SERVICES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981075"/>
            <a:ext cx="1584325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981075"/>
            <a:ext cx="3455988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Transforming </a:t>
            </a:r>
            <a:r>
              <a:rPr lang="ca-ES" altLang="es-ES" sz="1600"/>
              <a:t>Barcelona's </a:t>
            </a:r>
            <a:r>
              <a:rPr lang="ca-ES" altLang="es-ES" sz="1600" b="1"/>
              <a:t>Healthcare and Social Services system</a:t>
            </a:r>
            <a:r>
              <a:rPr lang="ca-ES" altLang="es-ES" sz="1600"/>
              <a:t> by exploiting ICTs to the full.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99075" y="2492375"/>
            <a:ext cx="3455988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 dirty="0" err="1"/>
              <a:t>Deploying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and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establishing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an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information</a:t>
            </a:r>
            <a:r>
              <a:rPr lang="ca-ES" altLang="es-ES" sz="1600" b="1" dirty="0"/>
              <a:t> network</a:t>
            </a:r>
            <a:r>
              <a:rPr lang="ca-ES" altLang="es-ES" sz="1600" dirty="0"/>
              <a:t>, </a:t>
            </a:r>
            <a:r>
              <a:rPr lang="ca-ES" altLang="es-ES" sz="1600" dirty="0" err="1"/>
              <a:t>the</a:t>
            </a:r>
            <a:r>
              <a:rPr lang="ca-ES" altLang="es-ES" sz="1600" dirty="0"/>
              <a:t> </a:t>
            </a:r>
            <a:r>
              <a:rPr lang="ca-ES" altLang="es-ES" sz="1600" dirty="0" err="1"/>
              <a:t>TicSalut</a:t>
            </a:r>
            <a:r>
              <a:rPr lang="ca-ES" altLang="es-ES" sz="1600" dirty="0"/>
              <a:t> ring </a:t>
            </a:r>
            <a:r>
              <a:rPr lang="ca-ES" altLang="es-ES" sz="1600" dirty="0" err="1"/>
              <a:t>and</a:t>
            </a:r>
            <a:r>
              <a:rPr lang="ca-ES" altLang="es-ES" sz="1600" dirty="0"/>
              <a:t> </a:t>
            </a:r>
            <a:r>
              <a:rPr lang="ca-ES" altLang="es-ES" sz="1600" dirty="0" err="1"/>
              <a:t>developing</a:t>
            </a:r>
            <a:r>
              <a:rPr lang="ca-ES" altLang="es-ES" sz="1600" dirty="0"/>
              <a:t> </a:t>
            </a:r>
            <a:r>
              <a:rPr lang="ca-ES" altLang="es-ES" sz="1600" dirty="0" err="1"/>
              <a:t>tools</a:t>
            </a:r>
            <a:r>
              <a:rPr lang="ca-ES" altLang="es-ES" sz="1600" dirty="0"/>
              <a:t> </a:t>
            </a:r>
            <a:r>
              <a:rPr lang="ca-ES" altLang="es-ES" sz="1600" dirty="0" err="1"/>
              <a:t>and</a:t>
            </a:r>
            <a:r>
              <a:rPr lang="ca-ES" altLang="es-ES" sz="1600" dirty="0"/>
              <a:t> models for </a:t>
            </a:r>
            <a:r>
              <a:rPr lang="ca-ES" altLang="es-ES" sz="1600" dirty="0" err="1"/>
              <a:t>achieving</a:t>
            </a:r>
            <a:r>
              <a:rPr lang="ca-ES" altLang="es-ES" sz="1600" dirty="0"/>
              <a:t> </a:t>
            </a:r>
            <a:r>
              <a:rPr lang="ca-ES" altLang="es-ES" sz="1600" dirty="0" err="1"/>
              <a:t>this</a:t>
            </a:r>
            <a:r>
              <a:rPr lang="ca-ES" altLang="es-ES" b="1" dirty="0"/>
              <a:t>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492375"/>
            <a:ext cx="1584325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611188" y="5516563"/>
            <a:ext cx="1584325" cy="720725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/>
          <a:srcRect l="65883" t="31403" b="9119"/>
          <a:stretch/>
        </p:blipFill>
        <p:spPr bwMode="auto">
          <a:xfrm>
            <a:off x="611188" y="981075"/>
            <a:ext cx="2809875" cy="2843213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13 Rectángulo"/>
          <p:cNvSpPr/>
          <p:nvPr/>
        </p:nvSpPr>
        <p:spPr>
          <a:xfrm>
            <a:off x="611188" y="4005263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5" name="13 Rectángulo"/>
          <p:cNvSpPr/>
          <p:nvPr/>
        </p:nvSpPr>
        <p:spPr>
          <a:xfrm>
            <a:off x="2347913" y="4005263"/>
            <a:ext cx="6392862" cy="132238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iSalut.cat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Comprehensive Ageing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Telephone helpline service ICT services for the elderly and people who are dependent on others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Radars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SITIC Strategic Plan for 2008-2015</a:t>
            </a:r>
          </a:p>
        </p:txBody>
      </p:sp>
      <p:pic>
        <p:nvPicPr>
          <p:cNvPr id="62475" name="Imatg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5713411"/>
            <a:ext cx="15843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6" name="Imat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063" y="5676351"/>
            <a:ext cx="1531400" cy="488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 dirty="0"/>
              <a:t>9. URBAN TRANSFORMATION</a:t>
            </a:r>
          </a:p>
        </p:txBody>
      </p:sp>
      <p:sp>
        <p:nvSpPr>
          <p:cNvPr id="7" name="QuadreDeText 6"/>
          <p:cNvSpPr txBox="1"/>
          <p:nvPr/>
        </p:nvSpPr>
        <p:spPr>
          <a:xfrm>
            <a:off x="1116013" y="6176963"/>
            <a:ext cx="7056437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 dirty="0"/>
              <a:t>REMODELLED URBAN ZONE</a:t>
            </a:r>
          </a:p>
          <a:p>
            <a:pPr algn="ctr" eaLnBrk="1" hangingPunct="1"/>
            <a:r>
              <a:rPr lang="ca-ES" altLang="es-ES" sz="2000" b="1" dirty="0">
                <a:solidFill>
                  <a:srgbClr val="7F7F7F"/>
                </a:solidFill>
              </a:rPr>
              <a:t>Plaça de les Glòries</a:t>
            </a:r>
          </a:p>
        </p:txBody>
      </p:sp>
      <p:pic>
        <p:nvPicPr>
          <p:cNvPr id="45060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00100"/>
            <a:ext cx="7920038" cy="537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18. HEALTHCARE AND SOCIAL SERVICES</a:t>
            </a:r>
          </a:p>
        </p:txBody>
      </p:sp>
      <p:sp>
        <p:nvSpPr>
          <p:cNvPr id="63491" name="QuadreDeText 7"/>
          <p:cNvSpPr txBox="1">
            <a:spLocks noChangeArrowheads="1"/>
          </p:cNvSpPr>
          <p:nvPr/>
        </p:nvSpPr>
        <p:spPr bwMode="auto">
          <a:xfrm>
            <a:off x="611188" y="5981700"/>
            <a:ext cx="7783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a-ES" altLang="es-ES" sz="2000" b="1"/>
              <a:t> TELE-CARE</a:t>
            </a:r>
          </a:p>
        </p:txBody>
      </p:sp>
      <p:pic>
        <p:nvPicPr>
          <p:cNvPr id="6349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01725"/>
            <a:ext cx="7783512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19. EDUCATION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Promoting, educating and raising awareness </a:t>
            </a:r>
            <a:r>
              <a:rPr lang="ca-ES" altLang="es-ES" sz="1600"/>
              <a:t>among children on mobile technology.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600325"/>
            <a:ext cx="3455987" cy="13335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Developing every type of mobile initiative </a:t>
            </a:r>
            <a:r>
              <a:rPr lang="ca-ES" altLang="es-ES" sz="1600"/>
              <a:t>in schools and other areas, by providing the suitable material (tablets, sensors, etc.).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600325"/>
            <a:ext cx="1584325" cy="13335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5" name="8 Rectángulo"/>
          <p:cNvSpPr/>
          <p:nvPr/>
        </p:nvSpPr>
        <p:spPr>
          <a:xfrm>
            <a:off x="611188" y="5589588"/>
            <a:ext cx="1584325" cy="71913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17" name="Picture 4" descr="http://mwcadmin.com/system/contents/images/article_78_contents_548_capital_big.jpg?13739705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25538"/>
            <a:ext cx="2808287" cy="2808287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3 Rectángulo"/>
          <p:cNvSpPr/>
          <p:nvPr/>
        </p:nvSpPr>
        <p:spPr>
          <a:xfrm>
            <a:off x="611188" y="4113213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9" name="13 Rectángulo"/>
          <p:cNvSpPr/>
          <p:nvPr/>
        </p:nvSpPr>
        <p:spPr>
          <a:xfrm>
            <a:off x="2348639" y="4113224"/>
            <a:ext cx="6391649" cy="1322161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err="1">
                <a:solidFill>
                  <a:schemeClr val="tx1"/>
                </a:solidFill>
              </a:rPr>
              <a:t>Educat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err="1">
                <a:solidFill>
                  <a:schemeClr val="tx1"/>
                </a:solidFill>
              </a:rPr>
              <a:t>mSchools</a:t>
            </a:r>
            <a:r>
              <a:rPr lang="es-ES_tradnl" sz="1600" b="1" dirty="0">
                <a:solidFill>
                  <a:schemeClr val="tx1"/>
                </a:solidFill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err="1">
                <a:solidFill>
                  <a:schemeClr val="tx1"/>
                </a:solidFill>
              </a:rPr>
              <a:t>Raspberry</a:t>
            </a:r>
            <a:r>
              <a:rPr lang="es-ES_tradnl" sz="1600" b="1" dirty="0">
                <a:solidFill>
                  <a:schemeClr val="tx1"/>
                </a:solidFill>
              </a:rPr>
              <a:t> BCN (</a:t>
            </a:r>
            <a:r>
              <a:rPr lang="es-ES_tradnl" sz="1600" b="1" dirty="0" err="1">
                <a:solidFill>
                  <a:schemeClr val="tx1"/>
                </a:solidFill>
              </a:rPr>
              <a:t>includes</a:t>
            </a:r>
            <a:r>
              <a:rPr lang="es-ES_tradnl" sz="1600" b="1" dirty="0">
                <a:solidFill>
                  <a:schemeClr val="tx1"/>
                </a:solidFill>
              </a:rPr>
              <a:t> Smart </a:t>
            </a:r>
            <a:r>
              <a:rPr lang="es-ES_tradnl" sz="1600" b="1" dirty="0" err="1">
                <a:solidFill>
                  <a:schemeClr val="tx1"/>
                </a:solidFill>
              </a:rPr>
              <a:t>Hort</a:t>
            </a:r>
            <a:r>
              <a:rPr lang="es-ES_tradnl" sz="1600" b="1" dirty="0" smtClean="0">
                <a:solidFill>
                  <a:schemeClr val="tx1"/>
                </a:solidFill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smtClean="0">
                <a:solidFill>
                  <a:schemeClr val="tx1"/>
                </a:solidFill>
              </a:rPr>
              <a:t>4DLife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smtClean="0">
                <a:solidFill>
                  <a:schemeClr val="tx1"/>
                </a:solidFill>
              </a:rPr>
              <a:t>STEM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>
                <a:solidFill>
                  <a:schemeClr val="tx1"/>
                </a:solidFill>
              </a:rPr>
              <a:t>Mobile Social Day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err="1">
                <a:solidFill>
                  <a:schemeClr val="tx1"/>
                </a:solidFill>
              </a:rPr>
              <a:t>mLearning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 err="1">
                <a:solidFill>
                  <a:schemeClr val="tx1"/>
                </a:solidFill>
              </a:rPr>
              <a:t>Leaders</a:t>
            </a:r>
            <a:r>
              <a:rPr lang="es-ES_tradnl" sz="1600" b="1" dirty="0">
                <a:solidFill>
                  <a:schemeClr val="tx1"/>
                </a:solidFill>
              </a:rPr>
              <a:t> in ICT </a:t>
            </a:r>
            <a:r>
              <a:rPr lang="es-ES_tradnl" sz="1600" b="1" dirty="0" err="1">
                <a:solidFill>
                  <a:schemeClr val="tx1"/>
                </a:solidFill>
              </a:rPr>
              <a:t>promotion</a:t>
            </a:r>
            <a:endParaRPr lang="es-ES_tradnl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_tradnl" sz="1600" b="1" dirty="0">
                <a:solidFill>
                  <a:schemeClr val="tx1"/>
                </a:solidFill>
              </a:rPr>
              <a:t>Mobile </a:t>
            </a:r>
            <a:r>
              <a:rPr lang="es-ES_tradnl" sz="1600" b="1" dirty="0" err="1">
                <a:solidFill>
                  <a:schemeClr val="tx1"/>
                </a:solidFill>
              </a:rPr>
              <a:t>Class</a:t>
            </a:r>
            <a:endParaRPr lang="es-ES_tradnl" sz="1600" b="1" dirty="0">
              <a:solidFill>
                <a:schemeClr val="tx1"/>
              </a:solidFill>
            </a:endParaRPr>
          </a:p>
        </p:txBody>
      </p:sp>
      <p:grpSp>
        <p:nvGrpSpPr>
          <p:cNvPr id="64523" name="Agrupa 13"/>
          <p:cNvGrpSpPr>
            <a:grpSpLocks/>
          </p:cNvGrpSpPr>
          <p:nvPr/>
        </p:nvGrpSpPr>
        <p:grpSpPr bwMode="auto">
          <a:xfrm>
            <a:off x="2411413" y="5540375"/>
            <a:ext cx="6553200" cy="1273175"/>
            <a:chOff x="1043608" y="2260278"/>
            <a:chExt cx="6754195" cy="1294575"/>
          </a:xfrm>
        </p:grpSpPr>
        <p:pic>
          <p:nvPicPr>
            <p:cNvPr id="64525" name="Imatg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2319762"/>
              <a:ext cx="1039106" cy="327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26" name="Imatg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50" r="24738"/>
            <a:stretch>
              <a:fillRect/>
            </a:stretch>
          </p:blipFill>
          <p:spPr bwMode="auto">
            <a:xfrm>
              <a:off x="3727289" y="2260278"/>
              <a:ext cx="555748" cy="53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27" name="Imatg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9343" y="2404297"/>
              <a:ext cx="1317910" cy="36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28" name="Picture 23" descr="powered_by_infantium_labe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2317" y="2304330"/>
              <a:ext cx="521000" cy="532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29" name="Picture 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8" t="11288" r="5612" b="12619"/>
            <a:stretch>
              <a:fillRect/>
            </a:stretch>
          </p:blipFill>
          <p:spPr bwMode="auto">
            <a:xfrm>
              <a:off x="2394120" y="2312136"/>
              <a:ext cx="664781" cy="438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0" name="6 Imagen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564" y="2300330"/>
              <a:ext cx="527409" cy="547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1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4514" y="2315444"/>
              <a:ext cx="598700" cy="445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4532" name="Imatge 2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936" y="3134184"/>
              <a:ext cx="841336" cy="420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3" name="Imatge 2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9074" y="2968765"/>
              <a:ext cx="484304" cy="484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4" name="Imatge 2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3075" y="2968765"/>
              <a:ext cx="716744" cy="513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5" name="Imatge 2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752" y="2895504"/>
              <a:ext cx="57606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6" name="Imatge 30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924" y="2968765"/>
              <a:ext cx="480668" cy="480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7" name="Imatge 31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613" y="2968765"/>
              <a:ext cx="477976" cy="477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8" name="Imatge 3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7159" y="2968765"/>
              <a:ext cx="940644" cy="464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39" name="Imatge 33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7821" y="2304324"/>
              <a:ext cx="655576" cy="524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40" name="Imatge 34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35" b="30540"/>
            <a:stretch>
              <a:fillRect/>
            </a:stretch>
          </p:blipFill>
          <p:spPr bwMode="auto">
            <a:xfrm>
              <a:off x="5823412" y="2968765"/>
              <a:ext cx="1083728" cy="377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4524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5949950"/>
            <a:ext cx="137477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19. EDUCATION</a:t>
            </a:r>
          </a:p>
        </p:txBody>
      </p:sp>
      <p:pic>
        <p:nvPicPr>
          <p:cNvPr id="65539" name="Imat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887413"/>
            <a:ext cx="7704138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QuadreDeText 8"/>
          <p:cNvSpPr txBox="1"/>
          <p:nvPr/>
        </p:nvSpPr>
        <p:spPr>
          <a:xfrm>
            <a:off x="755650" y="6034088"/>
            <a:ext cx="7704138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 mSCHOOLS 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Barcelona School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3" descr="http://www.grancanariafilmcomission.com/uploads/pics/segittu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8" t="15790" r="18188" b="15137"/>
          <a:stretch>
            <a:fillRect/>
          </a:stretch>
        </p:blipFill>
        <p:spPr bwMode="auto">
          <a:xfrm>
            <a:off x="4173538" y="6083300"/>
            <a:ext cx="903287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20. SMART TOURIST DESTINATION</a:t>
            </a:r>
          </a:p>
        </p:txBody>
      </p:sp>
      <p:sp>
        <p:nvSpPr>
          <p:cNvPr id="17" name="6 Rectángulo"/>
          <p:cNvSpPr/>
          <p:nvPr/>
        </p:nvSpPr>
        <p:spPr>
          <a:xfrm>
            <a:off x="3563938" y="1052513"/>
            <a:ext cx="1584325" cy="129698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18" name="7 Rectángulo"/>
          <p:cNvSpPr/>
          <p:nvPr/>
        </p:nvSpPr>
        <p:spPr>
          <a:xfrm>
            <a:off x="5292725" y="1052513"/>
            <a:ext cx="3455988" cy="129698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Promoting and developing </a:t>
            </a:r>
            <a:r>
              <a:rPr lang="ca-ES" altLang="es-ES" sz="1600"/>
              <a:t>a </a:t>
            </a:r>
            <a:r>
              <a:rPr lang="ca-ES" altLang="es-ES" sz="1600" b="1"/>
              <a:t>responsible and sustainable tourism</a:t>
            </a:r>
            <a:r>
              <a:rPr lang="ca-ES" altLang="es-ES" sz="1600"/>
              <a:t>.</a:t>
            </a:r>
          </a:p>
        </p:txBody>
      </p:sp>
      <p:sp>
        <p:nvSpPr>
          <p:cNvPr id="19" name="10 Rectángulo"/>
          <p:cNvSpPr/>
          <p:nvPr/>
        </p:nvSpPr>
        <p:spPr>
          <a:xfrm>
            <a:off x="5292725" y="2565400"/>
            <a:ext cx="3455988" cy="12954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A series of initiatives aimed at developing </a:t>
            </a:r>
            <a:r>
              <a:rPr lang="ca-ES" altLang="es-ES" sz="1600" b="1"/>
              <a:t>tourist activity </a:t>
            </a:r>
            <a:r>
              <a:rPr lang="ca-ES" altLang="es-ES" sz="1600"/>
              <a:t>in Barcelona that is noted for its </a:t>
            </a:r>
            <a:r>
              <a:rPr lang="ca-ES" altLang="es-ES" sz="1600" b="1"/>
              <a:t>economic, social and environmental sustainability</a:t>
            </a:r>
            <a:r>
              <a:rPr lang="ca-ES" altLang="es-ES" sz="1600"/>
              <a:t>.</a:t>
            </a:r>
          </a:p>
        </p:txBody>
      </p:sp>
      <p:sp>
        <p:nvSpPr>
          <p:cNvPr id="20" name="11 Rectángulo"/>
          <p:cNvSpPr/>
          <p:nvPr/>
        </p:nvSpPr>
        <p:spPr>
          <a:xfrm>
            <a:off x="3563938" y="2565400"/>
            <a:ext cx="1584325" cy="12954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21" name="8 Rectángulo"/>
          <p:cNvSpPr/>
          <p:nvPr/>
        </p:nvSpPr>
        <p:spPr>
          <a:xfrm>
            <a:off x="619125" y="5553075"/>
            <a:ext cx="1584325" cy="6477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sp>
        <p:nvSpPr>
          <p:cNvPr id="24" name="11 Rectángulo"/>
          <p:cNvSpPr/>
          <p:nvPr/>
        </p:nvSpPr>
        <p:spPr>
          <a:xfrm>
            <a:off x="609600" y="4076700"/>
            <a:ext cx="1584325" cy="1368425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25" name="10 Rectángulo"/>
          <p:cNvSpPr/>
          <p:nvPr/>
        </p:nvSpPr>
        <p:spPr>
          <a:xfrm>
            <a:off x="2348488" y="4077072"/>
            <a:ext cx="6399976" cy="1368000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err="1">
                <a:solidFill>
                  <a:schemeClr val="tx1"/>
                </a:solidFill>
              </a:rPr>
              <a:t>Tourist</a:t>
            </a:r>
            <a:r>
              <a:rPr lang="fr-FR" sz="1600" b="1" dirty="0">
                <a:solidFill>
                  <a:schemeClr val="tx1"/>
                </a:solidFill>
              </a:rPr>
              <a:t> Information and Management System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>
                <a:solidFill>
                  <a:schemeClr val="tx1"/>
                </a:solidFill>
              </a:rPr>
              <a:t>Virtual </a:t>
            </a:r>
            <a:r>
              <a:rPr lang="fr-FR" sz="1600" b="1" dirty="0" err="1">
                <a:solidFill>
                  <a:schemeClr val="tx1"/>
                </a:solidFill>
              </a:rPr>
              <a:t>Tourist</a:t>
            </a:r>
            <a:r>
              <a:rPr lang="fr-FR" sz="1600" b="1" dirty="0">
                <a:solidFill>
                  <a:schemeClr val="tx1"/>
                </a:solidFill>
              </a:rPr>
              <a:t> Office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err="1">
                <a:solidFill>
                  <a:schemeClr val="tx1"/>
                </a:solidFill>
              </a:rPr>
              <a:t>Tourism</a:t>
            </a:r>
            <a:r>
              <a:rPr lang="fr-FR" sz="1600" b="1" dirty="0">
                <a:solidFill>
                  <a:schemeClr val="tx1"/>
                </a:solidFill>
              </a:rPr>
              <a:t> </a:t>
            </a:r>
            <a:r>
              <a:rPr lang="fr-FR" sz="1600" b="1" dirty="0" err="1">
                <a:solidFill>
                  <a:schemeClr val="tx1"/>
                </a:solidFill>
              </a:rPr>
              <a:t>Biosphere</a:t>
            </a:r>
            <a:r>
              <a:rPr lang="fr-FR" sz="1600" b="1" dirty="0">
                <a:solidFill>
                  <a:schemeClr val="tx1"/>
                </a:solidFill>
              </a:rPr>
              <a:t> Certification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err="1">
                <a:solidFill>
                  <a:schemeClr val="tx1"/>
                </a:solidFill>
              </a:rPr>
              <a:t>Tourist</a:t>
            </a:r>
            <a:r>
              <a:rPr lang="fr-FR" sz="1600" b="1" dirty="0">
                <a:solidFill>
                  <a:schemeClr val="tx1"/>
                </a:solidFill>
              </a:rPr>
              <a:t> Management </a:t>
            </a:r>
            <a:r>
              <a:rPr lang="fr-FR" sz="1600" b="1" dirty="0" err="1">
                <a:solidFill>
                  <a:schemeClr val="tx1"/>
                </a:solidFill>
              </a:rPr>
              <a:t>Spaces</a:t>
            </a:r>
            <a:endParaRPr lang="fr-FR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err="1" smtClean="0">
                <a:solidFill>
                  <a:schemeClr val="tx1"/>
                </a:solidFill>
              </a:rPr>
              <a:t>mTourism</a:t>
            </a:r>
            <a:endParaRPr lang="fr-FR" sz="1600" b="1" dirty="0">
              <a:solidFill>
                <a:schemeClr val="tx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b="1" dirty="0">
                <a:solidFill>
                  <a:schemeClr val="tx1"/>
                </a:solidFill>
              </a:rPr>
              <a:t>Database on points of interest for tourists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err="1" smtClean="0">
                <a:solidFill>
                  <a:schemeClr val="tx1"/>
                </a:solidFill>
              </a:rPr>
              <a:t>Catalunya</a:t>
            </a:r>
            <a:r>
              <a:rPr lang="fr-FR" sz="1600" b="1" dirty="0" smtClean="0">
                <a:solidFill>
                  <a:schemeClr val="tx1"/>
                </a:solidFill>
              </a:rPr>
              <a:t> </a:t>
            </a:r>
            <a:r>
              <a:rPr lang="fr-FR" sz="1600" b="1" dirty="0" err="1">
                <a:solidFill>
                  <a:schemeClr val="tx1"/>
                </a:solidFill>
              </a:rPr>
              <a:t>Experience</a:t>
            </a:r>
            <a:r>
              <a:rPr lang="fr-FR" sz="1600" b="1" dirty="0">
                <a:solidFill>
                  <a:schemeClr val="tx1"/>
                </a:solidFill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err="1">
                <a:solidFill>
                  <a:schemeClr val="tx1"/>
                </a:solidFill>
              </a:rPr>
              <a:t>Tourism</a:t>
            </a:r>
            <a:r>
              <a:rPr lang="fr-FR" sz="1600" b="1" dirty="0">
                <a:solidFill>
                  <a:schemeClr val="tx1"/>
                </a:solidFill>
              </a:rPr>
              <a:t> GIS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fr-FR" sz="1600" b="1" dirty="0" smtClean="0">
                <a:solidFill>
                  <a:schemeClr val="tx1"/>
                </a:solidFill>
              </a:rPr>
              <a:t>Smart </a:t>
            </a:r>
            <a:r>
              <a:rPr lang="fr-FR" sz="1600" b="1" dirty="0">
                <a:solidFill>
                  <a:schemeClr val="tx1"/>
                </a:solidFill>
              </a:rPr>
              <a:t>Shopping BCN</a:t>
            </a:r>
          </a:p>
        </p:txBody>
      </p:sp>
      <p:pic>
        <p:nvPicPr>
          <p:cNvPr id="66571" name="Imat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5" b="18524"/>
          <a:stretch>
            <a:fillRect/>
          </a:stretch>
        </p:blipFill>
        <p:spPr bwMode="auto">
          <a:xfrm>
            <a:off x="2344738" y="5516563"/>
            <a:ext cx="1008062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2" name="Imatg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5589588"/>
            <a:ext cx="36830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6"/>
          <a:srcRect l="3454" t="1368" r="2167" b="4030"/>
          <a:stretch/>
        </p:blipFill>
        <p:spPr bwMode="auto">
          <a:xfrm>
            <a:off x="611188" y="1052513"/>
            <a:ext cx="2741612" cy="2808287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4" name="Picture 27" descr="http://www.volttour.eu/wp-content/uploads/LOGO-BS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5686425"/>
            <a:ext cx="10445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5527675"/>
            <a:ext cx="828675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6" name="Picture 7" descr="http://tramund.com/blog/wp-content/uploads/2012/10/blog_logoACT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38" y="5638800"/>
            <a:ext cx="844550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7" name="Picture 11" descr="http://professional.barcelonaturisme.com/files/8682-26-bannerCAST/Turisme-Barcelona-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7462" r="462" b="2171"/>
          <a:stretch>
            <a:fillRect/>
          </a:stretch>
        </p:blipFill>
        <p:spPr bwMode="auto">
          <a:xfrm>
            <a:off x="2303463" y="5932488"/>
            <a:ext cx="75565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8" name="Picture 9" descr="http://www.novinite.com/media/images/2009-10/photo_verybig_10869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6226175"/>
            <a:ext cx="64611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9" name="Picture 2" descr="http://www.biospheretourism.com/images/stories/logoitr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553075"/>
            <a:ext cx="9556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0" name="Picture 25" descr="http://www.idigital.cat/image/image_gallery?uuid=778a64b7-00f0-42d4-ba76-c2525ab54efe&amp;groupId=10501&amp;t=136637034325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463" y="6389688"/>
            <a:ext cx="13049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1" name="irc_mi" descr="http://4.bp.blogspot.com/-0Jbi2ZpPOYo/UdXWkGZdlKI/AAAAAAAABzg/0URgYWG6meY/s400/Biosphere+++GSTC-Approved+100%25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6381750"/>
            <a:ext cx="931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2" name="Imatge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863" y="6432550"/>
            <a:ext cx="112077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3" name="Imatge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0" y="6021388"/>
            <a:ext cx="11287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20. SMART TOURIST DESTINATION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476375" y="5961063"/>
            <a:ext cx="6335713" cy="70802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VIRTUAL TOURIST OFFICE 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  <a:hlinkClick r:id="rId3"/>
              </a:rPr>
              <a:t>http://www.bcn.cat/</a:t>
            </a:r>
            <a:endParaRPr lang="ca-ES" altLang="es-ES" sz="2000" b="1">
              <a:solidFill>
                <a:srgbClr val="7F7F7F"/>
              </a:solidFill>
            </a:endParaRPr>
          </a:p>
        </p:txBody>
      </p:sp>
      <p:pic>
        <p:nvPicPr>
          <p:cNvPr id="67588" name="Imat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r="10637"/>
          <a:stretch>
            <a:fillRect/>
          </a:stretch>
        </p:blipFill>
        <p:spPr bwMode="auto">
          <a:xfrm>
            <a:off x="1709738" y="855663"/>
            <a:ext cx="5664200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21. INFRASTRUCTURES AND LOGISTICS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Understood from a comprehensive perspective of the city, it involves </a:t>
            </a:r>
            <a:r>
              <a:rPr lang="ca-ES" altLang="es-ES" sz="1600" b="1"/>
              <a:t>managing the flow of goods and services </a:t>
            </a:r>
            <a:r>
              <a:rPr lang="ca-ES" altLang="es-ES" sz="1600"/>
              <a:t>to achieve </a:t>
            </a:r>
            <a:r>
              <a:rPr lang="ca-ES" altLang="es-ES" sz="1600" b="1"/>
              <a:t>public satisfaction.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0025" y="26368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A series of initiatives aimed at </a:t>
            </a:r>
            <a:r>
              <a:rPr lang="ca-ES" altLang="es-ES" sz="1600" b="1"/>
              <a:t>managing and planning </a:t>
            </a:r>
            <a:r>
              <a:rPr lang="ca-ES" altLang="es-ES" sz="1600"/>
              <a:t>the city's infrastructures and logistics as </a:t>
            </a:r>
            <a:r>
              <a:rPr lang="ca-ES" altLang="es-ES" sz="1600" b="1"/>
              <a:t>efficiently, effectively and competently </a:t>
            </a:r>
            <a:r>
              <a:rPr lang="ca-ES" altLang="es-ES" sz="1600"/>
              <a:t>as possible.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6368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5" name="8 Rectángulo"/>
          <p:cNvSpPr/>
          <p:nvPr/>
        </p:nvSpPr>
        <p:spPr>
          <a:xfrm>
            <a:off x="539750" y="5589588"/>
            <a:ext cx="1557338" cy="71913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Members</a:t>
            </a:r>
          </a:p>
        </p:txBody>
      </p:sp>
      <p:pic>
        <p:nvPicPr>
          <p:cNvPr id="68616" name="Imatg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622925"/>
            <a:ext cx="15113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11 Rectángulo"/>
          <p:cNvSpPr/>
          <p:nvPr/>
        </p:nvSpPr>
        <p:spPr>
          <a:xfrm>
            <a:off x="539750" y="4132263"/>
            <a:ext cx="155733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8" name="10 Rectángulo"/>
          <p:cNvSpPr/>
          <p:nvPr/>
        </p:nvSpPr>
        <p:spPr>
          <a:xfrm>
            <a:off x="2339975" y="4132263"/>
            <a:ext cx="6396038" cy="129698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Smart Port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Smart Airport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Micro-distribution of goods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Industrial Ring</a:t>
            </a:r>
          </a:p>
        </p:txBody>
      </p:sp>
      <p:pic>
        <p:nvPicPr>
          <p:cNvPr id="20" name="19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125538"/>
            <a:ext cx="2879725" cy="2843212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86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25" y="5627688"/>
            <a:ext cx="20447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21" name="Imatg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4"/>
          <a:stretch>
            <a:fillRect/>
          </a:stretch>
        </p:blipFill>
        <p:spPr bwMode="auto">
          <a:xfrm>
            <a:off x="2273300" y="6083300"/>
            <a:ext cx="3975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22" name="2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549900"/>
            <a:ext cx="7699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23" name="Imatg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5" y="5661025"/>
            <a:ext cx="16875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21. INFRASTRUCTURES AND LOGISTICS</a:t>
            </a:r>
          </a:p>
        </p:txBody>
      </p:sp>
      <p:pic>
        <p:nvPicPr>
          <p:cNvPr id="69635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981075"/>
            <a:ext cx="747871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QuadreDeText 7"/>
          <p:cNvSpPr txBox="1">
            <a:spLocks noChangeArrowheads="1"/>
          </p:cNvSpPr>
          <p:nvPr/>
        </p:nvSpPr>
        <p:spPr bwMode="auto">
          <a:xfrm>
            <a:off x="1547813" y="5981700"/>
            <a:ext cx="6192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a-ES" altLang="es-ES" sz="2000" b="1"/>
              <a:t> BARCELONA PORT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22. LEISURE AND CULTURE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Acquiring </a:t>
            </a:r>
            <a:r>
              <a:rPr lang="ca-ES" altLang="es-ES" sz="1600"/>
              <a:t>new </a:t>
            </a:r>
            <a:r>
              <a:rPr lang="ca-ES" altLang="es-ES" sz="1600" b="1"/>
              <a:t>values, attitudes and forms of behaviour</a:t>
            </a:r>
            <a:r>
              <a:rPr lang="ca-ES" altLang="es-ES" sz="1600"/>
              <a:t> towards </a:t>
            </a:r>
            <a:r>
              <a:rPr lang="ca-ES" altLang="es-ES" sz="1600" b="1"/>
              <a:t>technology, innovation, participation, etc</a:t>
            </a:r>
            <a:r>
              <a:rPr lang="ca-ES" altLang="es-ES" sz="1600"/>
              <a:t>., in the </a:t>
            </a:r>
            <a:r>
              <a:rPr lang="ca-ES" altLang="es-ES" sz="1600" b="1"/>
              <a:t>city</a:t>
            </a:r>
            <a:r>
              <a:rPr lang="ca-ES" altLang="es-ES" sz="1600"/>
              <a:t>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565400"/>
            <a:ext cx="3455987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Activities that promote the culture of innovation, experimentation, etc., while also enabling the personal growth of Barcelona city residents and/or tourists.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565400"/>
            <a:ext cx="1584325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Description</a:t>
            </a:r>
          </a:p>
        </p:txBody>
      </p:sp>
      <p:sp>
        <p:nvSpPr>
          <p:cNvPr id="15" name="8 Rectángulo"/>
          <p:cNvSpPr/>
          <p:nvPr/>
        </p:nvSpPr>
        <p:spPr>
          <a:xfrm>
            <a:off x="539750" y="5589588"/>
            <a:ext cx="1557338" cy="71913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Principal Partners</a:t>
            </a:r>
          </a:p>
        </p:txBody>
      </p:sp>
      <p:sp>
        <p:nvSpPr>
          <p:cNvPr id="16" name="11 Rectángulo"/>
          <p:cNvSpPr/>
          <p:nvPr/>
        </p:nvSpPr>
        <p:spPr>
          <a:xfrm>
            <a:off x="539750" y="4076700"/>
            <a:ext cx="1557338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Strategic Projects</a:t>
            </a:r>
          </a:p>
        </p:txBody>
      </p:sp>
      <p:sp>
        <p:nvSpPr>
          <p:cNvPr id="17" name="10 Rectángulo"/>
          <p:cNvSpPr/>
          <p:nvPr/>
        </p:nvSpPr>
        <p:spPr>
          <a:xfrm>
            <a:off x="2339752" y="4077072"/>
            <a:ext cx="6396344" cy="1296144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Barcelona Laboratori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Anella Creativa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Canòdrom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 err="1">
                <a:solidFill>
                  <a:schemeClr val="tx1"/>
                </a:solidFill>
                <a:cs typeface="Arial Black"/>
              </a:rPr>
              <a:t>Creatifi</a:t>
            </a:r>
            <a:r>
              <a:rPr lang="ca-ES" sz="1600" b="1" dirty="0">
                <a:solidFill>
                  <a:schemeClr val="tx1"/>
                </a:solidFill>
                <a:cs typeface="Arial Black"/>
              </a:rPr>
              <a:t> BCN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Mercè Tecnològica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 err="1">
                <a:solidFill>
                  <a:schemeClr val="tx1"/>
                </a:solidFill>
                <a:cs typeface="Arial Black"/>
              </a:rPr>
              <a:t>Escolab</a:t>
            </a:r>
            <a:endParaRPr lang="ca-ES" sz="1600" b="1" dirty="0">
              <a:solidFill>
                <a:schemeClr val="tx1"/>
              </a:solidFill>
              <a:cs typeface="Arial Black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Petits Talents Científics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Grec Innovació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ca-ES" sz="1600" b="1" dirty="0">
                <a:solidFill>
                  <a:schemeClr val="tx1"/>
                </a:solidFill>
                <a:cs typeface="Arial Black"/>
              </a:rPr>
              <a:t>Technology </a:t>
            </a:r>
            <a:r>
              <a:rPr lang="ca-ES" sz="1600" b="1" dirty="0" err="1">
                <a:solidFill>
                  <a:schemeClr val="tx1"/>
                </a:solidFill>
                <a:cs typeface="Arial Black"/>
              </a:rPr>
              <a:t>and</a:t>
            </a:r>
            <a:r>
              <a:rPr lang="ca-ES" sz="1600" b="1" dirty="0">
                <a:solidFill>
                  <a:schemeClr val="tx1"/>
                </a:solidFill>
                <a:cs typeface="Arial Black"/>
              </a:rPr>
              <a:t> </a:t>
            </a:r>
            <a:r>
              <a:rPr lang="ca-ES" sz="1600" b="1" dirty="0" err="1">
                <a:solidFill>
                  <a:schemeClr val="tx1"/>
                </a:solidFill>
                <a:cs typeface="Arial Black"/>
              </a:rPr>
              <a:t>Sport</a:t>
            </a:r>
            <a:endParaRPr lang="ca-ES" sz="1600" b="1" dirty="0">
              <a:solidFill>
                <a:schemeClr val="tx1"/>
              </a:solidFill>
              <a:cs typeface="Arial Black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1125538"/>
            <a:ext cx="2447925" cy="2735262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0667" name="Imat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5726113"/>
            <a:ext cx="9366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8" name="3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5643563"/>
            <a:ext cx="869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9" name="9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6391275"/>
            <a:ext cx="1206500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0" name="13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6389688"/>
            <a:ext cx="155733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1" name="17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565775"/>
            <a:ext cx="719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2" name="18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4" t="11191" r="11151" b="18303"/>
          <a:stretch>
            <a:fillRect/>
          </a:stretch>
        </p:blipFill>
        <p:spPr bwMode="auto">
          <a:xfrm>
            <a:off x="5292725" y="6213475"/>
            <a:ext cx="145256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3" name="20 Imagen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7" t="29907" r="13097" b="31351"/>
          <a:stretch>
            <a:fillRect/>
          </a:stretch>
        </p:blipFill>
        <p:spPr bwMode="auto">
          <a:xfrm>
            <a:off x="6659563" y="5568950"/>
            <a:ext cx="1255712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4" name="19 Imagen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20"/>
          <a:stretch>
            <a:fillRect/>
          </a:stretch>
        </p:blipFill>
        <p:spPr bwMode="auto">
          <a:xfrm>
            <a:off x="5189538" y="5661025"/>
            <a:ext cx="15430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5" name="22 Imagen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589588"/>
            <a:ext cx="9017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22. LEISURE AND CULTURE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900113" y="6034088"/>
            <a:ext cx="7343775" cy="70802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GIANTS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Plaça Sant Jaume</a:t>
            </a:r>
            <a:endParaRPr lang="ca-ES" altLang="es-ES" sz="2000" b="1"/>
          </a:p>
        </p:txBody>
      </p:sp>
      <p:pic>
        <p:nvPicPr>
          <p:cNvPr id="71684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57263"/>
            <a:ext cx="7488238" cy="499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3" descr="C:\Users\Antoni\Desktop\guallart\22@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1 CuadroTexto"/>
          <p:cNvSpPr txBox="1">
            <a:spLocks noChangeArrowheads="1"/>
          </p:cNvSpPr>
          <p:nvPr/>
        </p:nvSpPr>
        <p:spPr bwMode="auto">
          <a:xfrm>
            <a:off x="1" y="188640"/>
            <a:ext cx="91440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a-ES" altLang="es-ES" sz="4000" b="1" dirty="0">
                <a:solidFill>
                  <a:schemeClr val="bg1"/>
                </a:solidFill>
                <a:hlinkClick r:id="rId4"/>
              </a:rPr>
              <a:t>http://smartcity.bcn.cat/en</a:t>
            </a:r>
            <a:r>
              <a:rPr lang="ca-ES" altLang="es-ES" sz="4000" b="1" dirty="0" smtClean="0">
                <a:solidFill>
                  <a:schemeClr val="bg1"/>
                </a:solidFill>
                <a:hlinkClick r:id="rId4"/>
              </a:rPr>
              <a:t>/</a:t>
            </a:r>
            <a:endParaRPr lang="ca-ES" altLang="es-ES" sz="4000" b="1" dirty="0" smtClean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a-ES" sz="4000" b="1" dirty="0">
                <a:solidFill>
                  <a:schemeClr val="bg1"/>
                </a:solidFill>
                <a:latin typeface="+mn-lt"/>
                <a:cs typeface="+mn-cs"/>
              </a:rPr>
              <a:t>Municipal </a:t>
            </a:r>
            <a:r>
              <a:rPr lang="ca-ES" sz="4000" b="1" dirty="0" err="1">
                <a:solidFill>
                  <a:schemeClr val="bg1"/>
                </a:solidFill>
                <a:latin typeface="+mn-lt"/>
                <a:cs typeface="+mn-cs"/>
              </a:rPr>
              <a:t>Institute</a:t>
            </a:r>
            <a:r>
              <a:rPr lang="ca-ES" sz="4000" b="1" dirty="0">
                <a:solidFill>
                  <a:schemeClr val="bg1"/>
                </a:solidFill>
                <a:latin typeface="+mn-lt"/>
                <a:cs typeface="+mn-cs"/>
              </a:rPr>
              <a:t> of </a:t>
            </a:r>
            <a:r>
              <a:rPr lang="ca-ES" sz="4000" b="1" dirty="0" err="1">
                <a:solidFill>
                  <a:schemeClr val="bg1"/>
                </a:solidFill>
                <a:latin typeface="+mn-lt"/>
                <a:cs typeface="+mn-cs"/>
              </a:rPr>
              <a:t>Information</a:t>
            </a:r>
            <a:r>
              <a:rPr lang="ca-ES" sz="4000" b="1" dirty="0">
                <a:solidFill>
                  <a:schemeClr val="bg1"/>
                </a:solidFill>
                <a:latin typeface="+mn-lt"/>
                <a:cs typeface="+mn-cs"/>
              </a:rPr>
              <a:t> Technology </a:t>
            </a:r>
            <a:endParaRPr lang="ca-ES" altLang="es-ES" sz="4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 dirty="0"/>
              <a:t>10. SMART URBAN FURNITURE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125538"/>
            <a:ext cx="1584325" cy="133191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125538"/>
            <a:ext cx="3455988" cy="133191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Redesigning</a:t>
            </a:r>
            <a:r>
              <a:rPr lang="ca-ES" altLang="es-ES" sz="1600"/>
              <a:t> public objects put up in Barcelona to make them </a:t>
            </a:r>
            <a:r>
              <a:rPr lang="ca-ES" altLang="es-ES" sz="1600" b="1"/>
              <a:t>sustainable</a:t>
            </a:r>
            <a:r>
              <a:rPr lang="ca-ES" altLang="es-ES" sz="1600"/>
              <a:t>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565400"/>
            <a:ext cx="3455987" cy="1331913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Designing</a:t>
            </a:r>
            <a:r>
              <a:rPr lang="ca-ES" altLang="es-ES" sz="1600"/>
              <a:t> </a:t>
            </a:r>
            <a:r>
              <a:rPr lang="ca-ES" altLang="es-ES" sz="1600" b="1"/>
              <a:t>urban furniture </a:t>
            </a:r>
            <a:r>
              <a:rPr lang="ca-ES" altLang="es-ES" sz="1600"/>
              <a:t>in line with the criteria and the </a:t>
            </a:r>
            <a:r>
              <a:rPr lang="ca-ES" altLang="es-ES" sz="1600" b="1"/>
              <a:t>smart-city strategy </a:t>
            </a:r>
            <a:r>
              <a:rPr lang="ca-ES" altLang="es-ES" sz="1600"/>
              <a:t>(Habitability, Feasibility and Sustainability).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565400"/>
            <a:ext cx="1584325" cy="1331913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4" name="8 Rectángulo"/>
          <p:cNvSpPr/>
          <p:nvPr/>
        </p:nvSpPr>
        <p:spPr>
          <a:xfrm>
            <a:off x="539750" y="5559425"/>
            <a:ext cx="1584325" cy="719138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46088" name="Imat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559425"/>
            <a:ext cx="8397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Imat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5537200"/>
            <a:ext cx="196850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3 Rectángulo"/>
          <p:cNvSpPr/>
          <p:nvPr/>
        </p:nvSpPr>
        <p:spPr>
          <a:xfrm>
            <a:off x="539750" y="4046538"/>
            <a:ext cx="1584325" cy="133191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7" name="13 Rectángulo"/>
          <p:cNvSpPr/>
          <p:nvPr/>
        </p:nvSpPr>
        <p:spPr>
          <a:xfrm>
            <a:off x="2276475" y="4046538"/>
            <a:ext cx="6472238" cy="1322387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Smartquesina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Kiosks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Cyclist Panel</a:t>
            </a:r>
          </a:p>
        </p:txBody>
      </p:sp>
      <p:pic>
        <p:nvPicPr>
          <p:cNvPr id="10" name="Imat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1125538"/>
            <a:ext cx="2768600" cy="2752725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 dirty="0"/>
              <a:t>10. SMART URBAN FURNITURE</a:t>
            </a:r>
          </a:p>
        </p:txBody>
      </p:sp>
      <p:sp>
        <p:nvSpPr>
          <p:cNvPr id="6" name="QuadreDeText 5"/>
          <p:cNvSpPr txBox="1"/>
          <p:nvPr/>
        </p:nvSpPr>
        <p:spPr>
          <a:xfrm>
            <a:off x="900113" y="6105525"/>
            <a:ext cx="7488237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SMARTQUESINA 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Fira Gran Via</a:t>
            </a:r>
            <a:endParaRPr lang="ca-ES" altLang="es-ES" sz="2000" b="1"/>
          </a:p>
        </p:txBody>
      </p:sp>
      <p:pic>
        <p:nvPicPr>
          <p:cNvPr id="47108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28688"/>
            <a:ext cx="7848600" cy="509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 dirty="0" smtClean="0"/>
              <a:t>11. URBAN RESILIENCE</a:t>
            </a:r>
            <a:endParaRPr lang="ca-ES" altLang="es-ES" sz="2400" b="1" dirty="0"/>
          </a:p>
        </p:txBody>
      </p:sp>
      <p:sp>
        <p:nvSpPr>
          <p:cNvPr id="7" name="6 Rectángulo"/>
          <p:cNvSpPr/>
          <p:nvPr/>
        </p:nvSpPr>
        <p:spPr>
          <a:xfrm>
            <a:off x="3556000" y="1052513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052513"/>
            <a:ext cx="3455988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/>
              <a:t>City's </a:t>
            </a:r>
            <a:r>
              <a:rPr lang="ca-ES" altLang="es-ES" sz="1600" b="1"/>
              <a:t>prevention, resistance and </a:t>
            </a:r>
            <a:r>
              <a:rPr lang="ca-ES" altLang="es-ES" sz="1600"/>
              <a:t>rapid </a:t>
            </a:r>
            <a:r>
              <a:rPr lang="ca-ES" altLang="es-ES" sz="1600" b="1"/>
              <a:t>recovery </a:t>
            </a:r>
            <a:r>
              <a:rPr lang="ca-ES" altLang="es-ES" sz="1600"/>
              <a:t>from impact or situations of crisis, which put the continuity of its services at risk.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492375"/>
            <a:ext cx="3455987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500" b="1"/>
              <a:t>Detecting, analysing and predicting </a:t>
            </a:r>
            <a:r>
              <a:rPr lang="ca-ES" altLang="es-ES" sz="1500"/>
              <a:t>the city's </a:t>
            </a:r>
            <a:r>
              <a:rPr lang="ca-ES" altLang="es-ES" sz="1500" b="1"/>
              <a:t>risks</a:t>
            </a:r>
            <a:r>
              <a:rPr lang="ca-ES" altLang="es-ES" sz="1500"/>
              <a:t>.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492375"/>
            <a:ext cx="1584325" cy="1331913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539750" y="5516563"/>
            <a:ext cx="1584325" cy="720725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48136" name="Imat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516563"/>
            <a:ext cx="86360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t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052513"/>
            <a:ext cx="2879725" cy="2771775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13 Rectángulo"/>
          <p:cNvSpPr/>
          <p:nvPr/>
        </p:nvSpPr>
        <p:spPr>
          <a:xfrm>
            <a:off x="539750" y="4005263"/>
            <a:ext cx="1584325" cy="1331912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5" name="13 Rectángulo"/>
          <p:cNvSpPr/>
          <p:nvPr/>
        </p:nvSpPr>
        <p:spPr>
          <a:xfrm>
            <a:off x="2276475" y="4005263"/>
            <a:ext cx="6472238" cy="1322387"/>
          </a:xfrm>
          <a:prstGeom prst="rect">
            <a:avLst/>
          </a:prstGeom>
          <a:solidFill>
            <a:srgbClr val="0070C0">
              <a:alpha val="54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Operational control centre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Situation Room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Resilience Board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United Nations Programme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Technological Security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13. URBAN RESILIENCE</a:t>
            </a:r>
          </a:p>
        </p:txBody>
      </p:sp>
      <p:sp>
        <p:nvSpPr>
          <p:cNvPr id="8" name="QuadreDeText 7"/>
          <p:cNvSpPr txBox="1"/>
          <p:nvPr/>
        </p:nvSpPr>
        <p:spPr>
          <a:xfrm>
            <a:off x="971550" y="6176963"/>
            <a:ext cx="7056438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Control Centres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Barcelona</a:t>
            </a:r>
          </a:p>
        </p:txBody>
      </p:sp>
      <p:pic>
        <p:nvPicPr>
          <p:cNvPr id="49156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866775"/>
            <a:ext cx="6553200" cy="529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12. CITIZENS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052513"/>
            <a:ext cx="1584325" cy="1331912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052513"/>
            <a:ext cx="3455988" cy="1331912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Exploiting</a:t>
            </a:r>
            <a:r>
              <a:rPr lang="ca-ES" altLang="es-ES" sz="1600"/>
              <a:t> the city's </a:t>
            </a:r>
            <a:r>
              <a:rPr lang="ca-ES" altLang="es-ES" sz="1600" b="1"/>
              <a:t>resources and services </a:t>
            </a:r>
            <a:r>
              <a:rPr lang="ca-ES" altLang="es-ES" sz="1600"/>
              <a:t>to the full, for its own and its residents' benefit.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84788" y="2565400"/>
            <a:ext cx="3455987" cy="12954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Endowing </a:t>
            </a:r>
            <a:r>
              <a:rPr lang="ca-ES" altLang="es-ES" sz="1600"/>
              <a:t>the public with the city's resources for their own </a:t>
            </a:r>
            <a:r>
              <a:rPr lang="ca-ES" altLang="es-ES" sz="1600" b="1"/>
              <a:t>development and profit</a:t>
            </a:r>
            <a:r>
              <a:rPr lang="ca-ES" altLang="es-ES" sz="1600"/>
              <a:t>.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56000" y="2565400"/>
            <a:ext cx="1584325" cy="12954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611188" y="5589588"/>
            <a:ext cx="1584325" cy="719137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50184" name="Imat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730875"/>
            <a:ext cx="13954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Imat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734050"/>
            <a:ext cx="16843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6" name="Imatg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5775325"/>
            <a:ext cx="1492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3 Rectángulo"/>
          <p:cNvSpPr/>
          <p:nvPr/>
        </p:nvSpPr>
        <p:spPr>
          <a:xfrm>
            <a:off x="611188" y="4076700"/>
            <a:ext cx="1584325" cy="1331913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7" name="13 Rectángulo"/>
          <p:cNvSpPr/>
          <p:nvPr/>
        </p:nvSpPr>
        <p:spPr>
          <a:xfrm>
            <a:off x="2347913" y="4076700"/>
            <a:ext cx="6392862" cy="1322388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 err="1"/>
              <a:t>Manufacturing</a:t>
            </a:r>
            <a:r>
              <a:rPr lang="ca-ES" altLang="es-ES" sz="1600" b="1" dirty="0"/>
              <a:t> Centres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 err="1"/>
              <a:t>Manufacturing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Laboratories</a:t>
            </a:r>
            <a:r>
              <a:rPr lang="ca-ES" altLang="es-ES" sz="1600" b="1" dirty="0"/>
              <a:t> (</a:t>
            </a:r>
            <a:r>
              <a:rPr lang="ca-ES" altLang="es-ES" sz="1600" b="1" dirty="0" err="1"/>
              <a:t>Fab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Lab</a:t>
            </a:r>
            <a:r>
              <a:rPr lang="ca-ES" altLang="es-ES" sz="1600" b="1" dirty="0"/>
              <a:t>)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 dirty="0"/>
              <a:t>Barcelona + </a:t>
            </a:r>
            <a:r>
              <a:rPr lang="ca-ES" altLang="es-ES" sz="1600" b="1" dirty="0" err="1"/>
              <a:t>Sustainable</a:t>
            </a:r>
            <a:r>
              <a:rPr lang="ca-ES" altLang="es-ES" sz="1600" b="1" dirty="0"/>
              <a:t> </a:t>
            </a:r>
            <a:r>
              <a:rPr lang="ca-ES" altLang="es-ES" sz="1600" b="1" dirty="0" err="1"/>
              <a:t>Map</a:t>
            </a:r>
            <a:endParaRPr lang="ca-ES" altLang="es-ES" sz="1600" b="1" dirty="0"/>
          </a:p>
        </p:txBody>
      </p:sp>
      <p:pic>
        <p:nvPicPr>
          <p:cNvPr id="15" name="5 Image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188" y="1052513"/>
            <a:ext cx="2736850" cy="2808287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12. CITIZENS</a:t>
            </a:r>
          </a:p>
        </p:txBody>
      </p:sp>
      <p:pic>
        <p:nvPicPr>
          <p:cNvPr id="51203" name="Imat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784860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QuadreDeText 9"/>
          <p:cNvSpPr txBox="1"/>
          <p:nvPr/>
        </p:nvSpPr>
        <p:spPr>
          <a:xfrm>
            <a:off x="539750" y="6105525"/>
            <a:ext cx="7848600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2000" b="1"/>
              <a:t>FABKIDS WORKSHOP</a:t>
            </a:r>
          </a:p>
          <a:p>
            <a:pPr algn="ctr" eaLnBrk="1" hangingPunct="1"/>
            <a:r>
              <a:rPr lang="ca-ES" altLang="es-ES" sz="2000" b="1">
                <a:solidFill>
                  <a:srgbClr val="7F7F7F"/>
                </a:solidFill>
              </a:rPr>
              <a:t>Fab Lab Barcelona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QuadreDeText 11"/>
          <p:cNvSpPr txBox="1">
            <a:spLocks noChangeArrowheads="1"/>
          </p:cNvSpPr>
          <p:nvPr/>
        </p:nvSpPr>
        <p:spPr bwMode="auto">
          <a:xfrm>
            <a:off x="900113" y="231775"/>
            <a:ext cx="799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altLang="es-ES" sz="2400" b="1"/>
              <a:t>13. OPEN GOVERNMENT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556000" y="1052513"/>
            <a:ext cx="1584325" cy="1331912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Aims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292725" y="1052513"/>
            <a:ext cx="3455988" cy="1331912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To promote </a:t>
            </a:r>
            <a:r>
              <a:rPr lang="ca-ES" altLang="es-ES" sz="1600"/>
              <a:t>interaction among the </a:t>
            </a:r>
            <a:r>
              <a:rPr lang="ca-ES" altLang="es-ES" sz="1600" b="1"/>
              <a:t>public, administrative procedures and services of the city</a:t>
            </a:r>
            <a:r>
              <a:rPr lang="ca-ES" altLang="es-ES" sz="1600"/>
              <a:t>.  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92725" y="2600325"/>
            <a:ext cx="3455988" cy="13335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sz="1600" b="1"/>
              <a:t>Having </a:t>
            </a:r>
            <a:r>
              <a:rPr lang="ca-ES" altLang="es-ES" sz="1600"/>
              <a:t>an </a:t>
            </a:r>
            <a:r>
              <a:rPr lang="ca-ES" altLang="es-ES" sz="1600" b="1"/>
              <a:t>efficient</a:t>
            </a:r>
            <a:r>
              <a:rPr lang="ca-ES" altLang="es-ES" sz="1600"/>
              <a:t> </a:t>
            </a:r>
            <a:r>
              <a:rPr lang="ca-ES" altLang="es-ES" sz="1600" b="1"/>
              <a:t>e-Government </a:t>
            </a:r>
            <a:r>
              <a:rPr lang="ca-ES" altLang="es-ES" sz="1600"/>
              <a:t>service on which basis, public data can be opened, exploited and ultimately used </a:t>
            </a:r>
            <a:r>
              <a:rPr lang="ca-ES" altLang="es-ES" sz="1600" b="1"/>
              <a:t>to the full</a:t>
            </a:r>
            <a:r>
              <a:rPr lang="ca-ES" altLang="es-ES" sz="1600"/>
              <a:t>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63938" y="2600325"/>
            <a:ext cx="1584325" cy="13335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Description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611188" y="5657850"/>
            <a:ext cx="1584325" cy="720725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Principal Partners</a:t>
            </a:r>
          </a:p>
        </p:txBody>
      </p:sp>
      <p:pic>
        <p:nvPicPr>
          <p:cNvPr id="52233" name="Imatg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5729288"/>
            <a:ext cx="116522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13 Rectángulo"/>
          <p:cNvSpPr/>
          <p:nvPr/>
        </p:nvSpPr>
        <p:spPr>
          <a:xfrm>
            <a:off x="611188" y="4149725"/>
            <a:ext cx="1584325" cy="1331913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a-ES" altLang="es-ES" b="1"/>
              <a:t>Strategic Projects</a:t>
            </a:r>
          </a:p>
        </p:txBody>
      </p:sp>
      <p:sp>
        <p:nvSpPr>
          <p:cNvPr id="17" name="13 Rectángulo"/>
          <p:cNvSpPr/>
          <p:nvPr/>
        </p:nvSpPr>
        <p:spPr>
          <a:xfrm>
            <a:off x="2347913" y="4149725"/>
            <a:ext cx="6392862" cy="13208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Open Data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Virtual Citizen Help and Information Office (OVAC)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eGovernment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a-ES" altLang="es-ES" sz="1600" b="1"/>
              <a:t>Open Government (GO) http://governobert.bcn.cat/</a:t>
            </a:r>
          </a:p>
        </p:txBody>
      </p:sp>
      <p:pic>
        <p:nvPicPr>
          <p:cNvPr id="52236" name="Imatg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5600700"/>
            <a:ext cx="1366837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7" name="Imatg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25" y="5764213"/>
            <a:ext cx="231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tg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36" y="1052736"/>
            <a:ext cx="2701626" cy="2844000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NovaPlantilla_DIAT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ici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1050</Words>
  <Application>Microsoft Office PowerPoint</Application>
  <PresentationFormat>Presentació en pantalla (4:3)</PresentationFormat>
  <Paragraphs>223</Paragraphs>
  <Slides>29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Títols de les diapositives</vt:lpstr>
      </vt:variant>
      <vt:variant>
        <vt:i4>29</vt:i4>
      </vt:variant>
    </vt:vector>
  </HeadingPairs>
  <TitlesOfParts>
    <vt:vector size="33" baseType="lpstr">
      <vt:lpstr>Tema de l'Office</vt:lpstr>
      <vt:lpstr>Custom Design</vt:lpstr>
      <vt:lpstr>1_Custom Design</vt:lpstr>
      <vt:lpstr>NovaPlantilla_DIATIC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Consuelo Aldana Abad</dc:creator>
  <cp:lastModifiedBy>Ajuntament de Barcelona</cp:lastModifiedBy>
  <cp:revision>41</cp:revision>
  <dcterms:modified xsi:type="dcterms:W3CDTF">2016-04-25T05:27:03Z</dcterms:modified>
</cp:coreProperties>
</file>