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460" r:id="rId11"/>
    <p:sldId id="461" r:id="rId12"/>
    <p:sldId id="462" r:id="rId13"/>
    <p:sldId id="463" r:id="rId14"/>
    <p:sldId id="464" r:id="rId15"/>
    <p:sldId id="465" r:id="rId16"/>
    <p:sldId id="262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jXLpF3DoyQPowIqX3CogvF/mYRw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973B97-F50A-1757-90CF-5774CE1802C2}" name="Nuria Blanes Guardia" initials="NB" userId="S::2069427@uab.cat::e4dc96b3-b40d-4845-a3ac-34689d6aff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a.europa.eu/publications/outlook-to-2030/outlook-to-2030-can-the/#case-studie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err="1"/>
              <a:t>Esperamos</a:t>
            </a:r>
            <a:r>
              <a:rPr lang="ca-ES" dirty="0"/>
              <a:t> </a:t>
            </a:r>
            <a:r>
              <a:rPr lang="ca-ES" dirty="0" err="1"/>
              <a:t>recibir</a:t>
            </a:r>
            <a:r>
              <a:rPr lang="ca-ES" dirty="0"/>
              <a:t> unes 100 </a:t>
            </a:r>
            <a:r>
              <a:rPr lang="ca-ES" dirty="0" err="1"/>
              <a:t>ciudades</a:t>
            </a:r>
            <a:r>
              <a:rPr lang="ca-ES" dirty="0"/>
              <a:t> </a:t>
            </a:r>
            <a:r>
              <a:rPr lang="ca-ES" dirty="0" err="1"/>
              <a:t>más</a:t>
            </a:r>
            <a:r>
              <a:rPr lang="ca-ES" dirty="0"/>
              <a:t> </a:t>
            </a:r>
            <a:r>
              <a:rPr lang="ca-ES" dirty="0" err="1"/>
              <a:t>basado</a:t>
            </a:r>
            <a:r>
              <a:rPr lang="ca-ES" dirty="0"/>
              <a:t> en 2015 /y </a:t>
            </a:r>
            <a:r>
              <a:rPr lang="ca-ES" dirty="0" err="1"/>
              <a:t>sin</a:t>
            </a:r>
            <a:r>
              <a:rPr lang="ca-ES" dirty="0"/>
              <a:t> UK)</a:t>
            </a:r>
          </a:p>
          <a:p>
            <a:r>
              <a:rPr lang="ca-ES" dirty="0" err="1"/>
              <a:t>Esperamos</a:t>
            </a:r>
            <a:r>
              <a:rPr lang="ca-ES" dirty="0"/>
              <a:t> </a:t>
            </a:r>
            <a:r>
              <a:rPr lang="ca-ES" dirty="0" err="1"/>
              <a:t>recibir</a:t>
            </a:r>
            <a:r>
              <a:rPr lang="ca-ES" dirty="0"/>
              <a:t> </a:t>
            </a:r>
            <a:r>
              <a:rPr lang="ca-ES" dirty="0" err="1"/>
              <a:t>unos</a:t>
            </a:r>
            <a:r>
              <a:rPr lang="ca-ES" dirty="0"/>
              <a:t> 10 </a:t>
            </a:r>
            <a:r>
              <a:rPr lang="ca-ES" dirty="0" err="1"/>
              <a:t>aeropuertos</a:t>
            </a:r>
            <a:endParaRPr lang="ca-ES" dirty="0"/>
          </a:p>
          <a:p>
            <a:endParaRPr lang="ca-ES" dirty="0"/>
          </a:p>
          <a:p>
            <a:endParaRPr lang="ca-ES" dirty="0"/>
          </a:p>
          <a:p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Pots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anunciar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que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deafortunadament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els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països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estan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trigant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molt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a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donar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les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dades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(pots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posar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info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d’españa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!) i que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comencem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ara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a fer un harvesting i que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durant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aquest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any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treballarem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en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processar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les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dades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i que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esperem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publicar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el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nou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noise in Europe Report a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meitats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del 2025. A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l’última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transparència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faria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un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incís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en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el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que ha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entregat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Espanya</a:t>
            </a: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i Catalunya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574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8457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73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arenR"/>
              <a:tabLst/>
              <a:defRPr/>
            </a:pPr>
            <a:r>
              <a:rPr lang="en-GB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Commission Directive (EU) 2015/996 of 19 May 2015 establishing common noise assessment methods </a:t>
            </a:r>
            <a:endParaRPr lang="en-GB" dirty="0"/>
          </a:p>
          <a:p>
            <a:pPr marL="158750" indent="0">
              <a:buNone/>
            </a:pPr>
            <a:r>
              <a:rPr lang="en-GB" dirty="0"/>
              <a:t>	</a:t>
            </a:r>
            <a:r>
              <a:rPr lang="en-GB" dirty="0" err="1"/>
              <a:t>Decisión</a:t>
            </a:r>
            <a:r>
              <a:rPr lang="en-GB" dirty="0"/>
              <a:t> de </a:t>
            </a:r>
            <a:r>
              <a:rPr lang="en-GB" dirty="0" err="1"/>
              <a:t>ejecución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dónde</a:t>
            </a:r>
            <a:r>
              <a:rPr lang="en-GB" dirty="0"/>
              <a:t> se </a:t>
            </a:r>
            <a:r>
              <a:rPr lang="en-GB" dirty="0" err="1"/>
              <a:t>establece</a:t>
            </a:r>
            <a:r>
              <a:rPr lang="en-GB" dirty="0"/>
              <a:t> un 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electronic noise data reporting mechanism para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compartir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y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publicar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los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datos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ambientales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y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en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respuesta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a las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especificaciones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de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una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infraestructrura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de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datos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espaciales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para Europa</a:t>
            </a:r>
          </a:p>
          <a:p>
            <a:pPr marL="158750" indent="0">
              <a:buNone/>
            </a:pPr>
            <a:endParaRPr lang="en-GB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marL="158750" indent="0">
              <a:buNone/>
            </a:pP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2) Se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espera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una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mejora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en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los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datos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que se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están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recibiendo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desde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el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punto de vista de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comparabilidad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de la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información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de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ruido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y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también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de la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información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espaciale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isófonas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) que se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recibirá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partir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de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ahora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con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el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esfuerzo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importante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que se ha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hecho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para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adaptar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la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entrega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de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los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datos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los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distintos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requerimientos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y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políticas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(inspire,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cnossos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,…)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733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GB" sz="18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Com </a:t>
            </a:r>
            <a:r>
              <a:rPr lang="en-GB" sz="18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estem</a:t>
            </a:r>
            <a:r>
              <a:rPr lang="en-GB" sz="18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intentant</a:t>
            </a:r>
            <a:r>
              <a:rPr lang="en-GB" sz="18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solventar</a:t>
            </a:r>
            <a:r>
              <a:rPr lang="en-GB" sz="18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tot </a:t>
            </a:r>
            <a:r>
              <a:rPr lang="en-GB" sz="18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el</a:t>
            </a:r>
            <a:r>
              <a:rPr lang="en-GB" sz="18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problema</a:t>
            </a:r>
            <a:r>
              <a:rPr lang="en-GB" sz="18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de </a:t>
            </a:r>
            <a:r>
              <a:rPr lang="en-GB" sz="18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dades</a:t>
            </a:r>
            <a:r>
              <a:rPr lang="en-GB" sz="18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no </a:t>
            </a:r>
            <a:r>
              <a:rPr lang="en-GB" sz="18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entregades</a:t>
            </a:r>
            <a:r>
              <a:rPr lang="en-GB" sz="18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/retards per part </a:t>
            </a:r>
            <a:r>
              <a:rPr lang="en-GB" sz="18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dels</a:t>
            </a:r>
            <a:r>
              <a:rPr lang="en-GB" sz="18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països</a:t>
            </a:r>
            <a:r>
              <a:rPr lang="en-GB" sz="18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en</a:t>
            </a:r>
            <a:r>
              <a:rPr lang="en-GB" sz="18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la </a:t>
            </a:r>
            <a:r>
              <a:rPr lang="en-GB" sz="18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implementació</a:t>
            </a:r>
            <a:r>
              <a:rPr lang="en-GB" sz="18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de la directive : </a:t>
            </a:r>
            <a:r>
              <a:rPr lang="en-GB" sz="18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amb</a:t>
            </a:r>
            <a:r>
              <a:rPr lang="en-GB" sz="18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gap filling i </a:t>
            </a:r>
            <a:r>
              <a:rPr lang="en-GB" sz="18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tota</a:t>
            </a:r>
            <a:r>
              <a:rPr lang="en-GB" sz="18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la </a:t>
            </a:r>
            <a:r>
              <a:rPr lang="en-GB" sz="18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feina</a:t>
            </a:r>
            <a:r>
              <a:rPr lang="en-GB" sz="18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de Machine Learning.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GB" sz="1800" b="0" i="0" dirty="0">
              <a:solidFill>
                <a:srgbClr val="242424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Estimación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de población no </a:t>
            </a:r>
            <a:r>
              <a:rPr lang="en-GB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entregados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partir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correlaciones</a:t>
            </a:r>
            <a:endParaRPr lang="en-GB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en-GB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están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desarrollando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pruebas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GB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hacer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éstas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estimaciones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mapas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isófonas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dentro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ciudades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con IA (machine learning)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GB" sz="1800" b="0" i="0" dirty="0">
              <a:solidFill>
                <a:srgbClr val="242424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011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ca-ES" altLang="ca-ES" sz="1100" dirty="0"/>
              <a:t>(</a:t>
            </a:r>
            <a:r>
              <a:rPr lang="ca-ES" altLang="ca-ES" sz="1100" dirty="0" err="1"/>
              <a:t>datos</a:t>
            </a:r>
            <a:r>
              <a:rPr lang="ca-ES" altLang="ca-ES" sz="1100" dirty="0"/>
              <a:t> </a:t>
            </a:r>
            <a:r>
              <a:rPr lang="ca-ES" altLang="ca-ES" sz="1100" dirty="0" err="1"/>
              <a:t>entregados</a:t>
            </a:r>
            <a:r>
              <a:rPr lang="ca-ES" altLang="ca-ES" sz="1100" dirty="0"/>
              <a:t> + </a:t>
            </a:r>
            <a:r>
              <a:rPr lang="ca-ES" altLang="ca-ES" sz="1100" dirty="0" err="1"/>
              <a:t>datos</a:t>
            </a:r>
            <a:r>
              <a:rPr lang="ca-ES" altLang="ca-ES" sz="1100" dirty="0"/>
              <a:t> </a:t>
            </a:r>
            <a:r>
              <a:rPr lang="ca-ES" altLang="ca-ES" sz="1100" dirty="0" err="1"/>
              <a:t>estimados</a:t>
            </a:r>
            <a:r>
              <a:rPr lang="ca-ES" altLang="ca-ES" sz="1100" dirty="0"/>
              <a:t>)</a:t>
            </a:r>
          </a:p>
          <a:p>
            <a:pPr>
              <a:lnSpc>
                <a:spcPct val="120000"/>
              </a:lnSpc>
            </a:pPr>
            <a:endParaRPr lang="ca-ES" altLang="ca-ES" sz="1100" dirty="0"/>
          </a:p>
          <a:p>
            <a:pPr>
              <a:lnSpc>
                <a:spcPct val="120000"/>
              </a:lnSpc>
            </a:pPr>
            <a:r>
              <a:rPr lang="ca-ES" altLang="ca-ES" sz="1100" dirty="0"/>
              <a:t>Gran </a:t>
            </a:r>
            <a:r>
              <a:rPr lang="ca-ES" altLang="ca-ES" sz="1100" dirty="0" err="1"/>
              <a:t>variabilidad</a:t>
            </a:r>
            <a:r>
              <a:rPr lang="ca-ES" altLang="ca-ES" sz="1100" dirty="0"/>
              <a:t> entre </a:t>
            </a:r>
            <a:r>
              <a:rPr lang="ca-ES" altLang="ca-ES" sz="1100" dirty="0" err="1"/>
              <a:t>ciudades</a:t>
            </a:r>
            <a:endParaRPr lang="ca-ES" altLang="ca-ES" sz="1100" dirty="0"/>
          </a:p>
          <a:p>
            <a:pPr>
              <a:lnSpc>
                <a:spcPct val="120000"/>
              </a:lnSpc>
            </a:pPr>
            <a:endParaRPr lang="ca-ES" altLang="ca-ES" sz="1100" dirty="0"/>
          </a:p>
          <a:p>
            <a:pPr>
              <a:lnSpc>
                <a:spcPct val="120000"/>
              </a:lnSpc>
            </a:pPr>
            <a:r>
              <a:rPr lang="ca-ES" altLang="ca-ES" sz="1100" dirty="0"/>
              <a:t>Relativa </a:t>
            </a:r>
            <a:r>
              <a:rPr lang="ca-ES" altLang="ca-ES" sz="1100" dirty="0" err="1"/>
              <a:t>comparabilidad</a:t>
            </a:r>
            <a:r>
              <a:rPr lang="ca-ES" altLang="ca-ES" sz="1100" dirty="0"/>
              <a:t> metodològica (2017)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119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GB" dirty="0" err="1"/>
              <a:t>Desgraciadamente</a:t>
            </a:r>
            <a:r>
              <a:rPr lang="en-GB" dirty="0"/>
              <a:t>, las </a:t>
            </a:r>
            <a:r>
              <a:rPr lang="en-GB" dirty="0" err="1"/>
              <a:t>ciudades</a:t>
            </a:r>
            <a:r>
              <a:rPr lang="en-GB" dirty="0"/>
              <a:t> de </a:t>
            </a:r>
            <a:r>
              <a:rPr lang="en-GB" dirty="0" err="1"/>
              <a:t>España</a:t>
            </a:r>
            <a:r>
              <a:rPr lang="en-GB" dirty="0"/>
              <a:t> no se </a:t>
            </a:r>
            <a:r>
              <a:rPr lang="en-GB" dirty="0" err="1"/>
              <a:t>pudieron</a:t>
            </a:r>
            <a:r>
              <a:rPr lang="en-GB" dirty="0"/>
              <a:t> </a:t>
            </a:r>
            <a:r>
              <a:rPr lang="en-GB" dirty="0" err="1"/>
              <a:t>incorporar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análisis</a:t>
            </a:r>
            <a:r>
              <a:rPr lang="en-GB" dirty="0"/>
              <a:t> </a:t>
            </a:r>
            <a:r>
              <a:rPr lang="en-GB" dirty="0" err="1"/>
              <a:t>ya</a:t>
            </a:r>
            <a:r>
              <a:rPr lang="en-GB" dirty="0"/>
              <a:t> que </a:t>
            </a:r>
            <a:r>
              <a:rPr lang="en-GB" dirty="0" err="1"/>
              <a:t>éste</a:t>
            </a:r>
            <a:r>
              <a:rPr lang="en-GB" dirty="0"/>
              <a:t> se </a:t>
            </a:r>
            <a:r>
              <a:rPr lang="en-GB" dirty="0" err="1"/>
              <a:t>basaba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las </a:t>
            </a:r>
            <a:r>
              <a:rPr lang="en-GB" dirty="0" err="1"/>
              <a:t>isófonas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formato</a:t>
            </a:r>
            <a:r>
              <a:rPr lang="en-GB" dirty="0"/>
              <a:t> </a:t>
            </a:r>
            <a:r>
              <a:rPr lang="en-GB" dirty="0" err="1"/>
              <a:t>polígono</a:t>
            </a:r>
            <a:r>
              <a:rPr lang="en-GB" dirty="0"/>
              <a:t>, y </a:t>
            </a:r>
            <a:r>
              <a:rPr lang="en-GB" dirty="0" err="1"/>
              <a:t>España</a:t>
            </a:r>
            <a:r>
              <a:rPr lang="en-GB" dirty="0"/>
              <a:t> </a:t>
            </a:r>
            <a:r>
              <a:rPr lang="en-GB" dirty="0" err="1"/>
              <a:t>estaba</a:t>
            </a:r>
            <a:r>
              <a:rPr lang="en-GB" dirty="0"/>
              <a:t> </a:t>
            </a:r>
            <a:r>
              <a:rPr lang="en-GB" dirty="0" err="1"/>
              <a:t>entregando</a:t>
            </a:r>
            <a:r>
              <a:rPr lang="en-GB" dirty="0"/>
              <a:t> </a:t>
            </a:r>
            <a:r>
              <a:rPr lang="en-GB" dirty="0" err="1"/>
              <a:t>líneas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62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Accesibilidad</a:t>
            </a:r>
            <a:r>
              <a:rPr lang="en-GB" dirty="0"/>
              <a:t> a </a:t>
            </a:r>
            <a:r>
              <a:rPr lang="en-GB" dirty="0" err="1"/>
              <a:t>áreas</a:t>
            </a:r>
            <a:r>
              <a:rPr lang="en-GB" dirty="0"/>
              <a:t> </a:t>
            </a:r>
            <a:r>
              <a:rPr lang="en-GB" dirty="0" err="1"/>
              <a:t>potencialmente</a:t>
            </a:r>
            <a:r>
              <a:rPr lang="en-GB" dirty="0"/>
              <a:t> </a:t>
            </a:r>
            <a:r>
              <a:rPr lang="en-GB" dirty="0" err="1"/>
              <a:t>tranquilas</a:t>
            </a:r>
            <a:r>
              <a:rPr lang="en-GB" dirty="0"/>
              <a:t> y </a:t>
            </a:r>
            <a:r>
              <a:rPr lang="en-GB" dirty="0" err="1"/>
              <a:t>verdes</a:t>
            </a:r>
            <a:r>
              <a:rPr lang="en-GB" dirty="0"/>
              <a:t> </a:t>
            </a:r>
            <a:r>
              <a:rPr lang="en-GB" dirty="0" err="1"/>
              <a:t>dentro</a:t>
            </a:r>
            <a:r>
              <a:rPr lang="en-GB" dirty="0"/>
              <a:t> de las </a:t>
            </a:r>
            <a:r>
              <a:rPr lang="en-GB" dirty="0" err="1"/>
              <a:t>ciudades</a:t>
            </a:r>
            <a:endParaRPr lang="en-GB" dirty="0"/>
          </a:p>
          <a:p>
            <a:r>
              <a:rPr lang="en-GB" dirty="0" err="1"/>
              <a:t>Índice</a:t>
            </a:r>
            <a:r>
              <a:rPr lang="en-GB" dirty="0"/>
              <a:t> de </a:t>
            </a:r>
            <a:r>
              <a:rPr lang="en-GB" dirty="0" err="1"/>
              <a:t>tranquilidad</a:t>
            </a:r>
            <a:r>
              <a:rPr lang="en-GB" dirty="0"/>
              <a:t> a </a:t>
            </a:r>
            <a:r>
              <a:rPr lang="en-GB" dirty="0" err="1"/>
              <a:t>nivel</a:t>
            </a:r>
            <a:r>
              <a:rPr lang="en-GB" dirty="0"/>
              <a:t> de Europa </a:t>
            </a:r>
            <a:r>
              <a:rPr lang="en-GB" dirty="0" err="1"/>
              <a:t>fuera</a:t>
            </a:r>
            <a:r>
              <a:rPr lang="en-GB" dirty="0"/>
              <a:t> de </a:t>
            </a:r>
            <a:r>
              <a:rPr lang="en-GB" dirty="0" err="1"/>
              <a:t>aglomeraciones</a:t>
            </a:r>
            <a:r>
              <a:rPr lang="en-GB" dirty="0"/>
              <a:t> y studio del </a:t>
            </a:r>
            <a:r>
              <a:rPr lang="en-GB" dirty="0" err="1"/>
              <a:t>impacto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áreas</a:t>
            </a:r>
            <a:r>
              <a:rPr lang="en-GB" dirty="0"/>
              <a:t> Natura 2000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1458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ct val="20000"/>
              </a:spcBef>
              <a:buFont typeface="Arial"/>
              <a:buChar char="•"/>
              <a:defRPr/>
            </a:pPr>
            <a:r>
              <a:rPr lang="es-ES" b="1" dirty="0" err="1"/>
              <a:t>How</a:t>
            </a:r>
            <a:r>
              <a:rPr lang="es-ES" b="1" dirty="0"/>
              <a:t> </a:t>
            </a:r>
            <a:r>
              <a:rPr lang="es-ES" b="1" dirty="0" err="1"/>
              <a:t>quiet</a:t>
            </a:r>
            <a:r>
              <a:rPr lang="es-ES" b="1" dirty="0"/>
              <a:t> </a:t>
            </a:r>
            <a:r>
              <a:rPr lang="es-ES" b="1" dirty="0" err="1"/>
              <a:t>is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city</a:t>
            </a:r>
            <a:r>
              <a:rPr lang="es-ES" b="1" dirty="0"/>
              <a:t>?  </a:t>
            </a:r>
            <a:endParaRPr lang="en-GB" dirty="0"/>
          </a:p>
          <a:p>
            <a:pPr marL="228600" indent="-228600">
              <a:buAutoNum type="arabicPeriod"/>
              <a:defRPr/>
            </a:pP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answer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question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developed</a:t>
            </a:r>
            <a:r>
              <a:rPr lang="es-ES" dirty="0"/>
              <a:t> a </a:t>
            </a:r>
            <a:r>
              <a:rPr lang="es-ES" dirty="0" err="1"/>
              <a:t>methodology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characterise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whole</a:t>
            </a:r>
            <a:r>
              <a:rPr lang="es-ES" dirty="0"/>
              <a:t> </a:t>
            </a:r>
            <a:r>
              <a:rPr lang="es-ES" dirty="0" err="1"/>
              <a:t>city</a:t>
            </a:r>
            <a:r>
              <a:rPr lang="es-ES" dirty="0"/>
              <a:t> </a:t>
            </a:r>
            <a:r>
              <a:rPr lang="es-ES" dirty="0" err="1"/>
              <a:t>including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buildings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residential</a:t>
            </a:r>
            <a:r>
              <a:rPr lang="es-ES" dirty="0"/>
              <a:t> </a:t>
            </a:r>
            <a:r>
              <a:rPr lang="es-ES" dirty="0" err="1"/>
              <a:t>areas</a:t>
            </a:r>
            <a:r>
              <a:rPr lang="es-ES" dirty="0"/>
              <a:t> (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slide</a:t>
            </a:r>
            <a:r>
              <a:rPr lang="es-ES" dirty="0"/>
              <a:t> </a:t>
            </a:r>
            <a:r>
              <a:rPr lang="es-ES" dirty="0" err="1"/>
              <a:t>explains</a:t>
            </a:r>
            <a:r>
              <a:rPr lang="es-ES" dirty="0"/>
              <a:t>)</a:t>
            </a:r>
            <a:endParaRPr lang="es-ES" dirty="0">
              <a:cs typeface="Calibri"/>
            </a:endParaRPr>
          </a:p>
          <a:p>
            <a:pPr marL="228600" indent="-228600">
              <a:buAutoNum type="arabicPeriod"/>
              <a:defRPr/>
            </a:pP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spatial</a:t>
            </a:r>
            <a:r>
              <a:rPr lang="es-ES" dirty="0"/>
              <a:t> </a:t>
            </a:r>
            <a:r>
              <a:rPr lang="es-ES" dirty="0" err="1"/>
              <a:t>combination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noise</a:t>
            </a:r>
            <a:r>
              <a:rPr lang="es-ES" dirty="0"/>
              <a:t> </a:t>
            </a:r>
            <a:r>
              <a:rPr lang="es-ES" dirty="0" err="1"/>
              <a:t>contour</a:t>
            </a:r>
            <a:r>
              <a:rPr lang="es-ES" dirty="0"/>
              <a:t> </a:t>
            </a:r>
            <a:r>
              <a:rPr lang="es-ES" dirty="0" err="1"/>
              <a:t>map</a:t>
            </a:r>
            <a:r>
              <a:rPr lang="es-ES" dirty="0"/>
              <a:t> 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land</a:t>
            </a:r>
            <a:r>
              <a:rPr lang="es-ES" dirty="0"/>
              <a:t> use/</a:t>
            </a:r>
            <a:r>
              <a:rPr lang="es-ES" dirty="0" err="1"/>
              <a:t>land</a:t>
            </a:r>
            <a:r>
              <a:rPr lang="es-ES" dirty="0"/>
              <a:t> </a:t>
            </a:r>
            <a:r>
              <a:rPr lang="es-ES" dirty="0" err="1"/>
              <a:t>cover</a:t>
            </a:r>
            <a:r>
              <a:rPr lang="es-ES" dirty="0"/>
              <a:t> </a:t>
            </a:r>
            <a:r>
              <a:rPr lang="es-ES" dirty="0" err="1"/>
              <a:t>map</a:t>
            </a:r>
            <a:r>
              <a:rPr lang="es-ES" dirty="0"/>
              <a:t>, </a:t>
            </a:r>
            <a:r>
              <a:rPr lang="es-ES" dirty="0" err="1"/>
              <a:t>gives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attributes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allow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calculate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percentage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perimeter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residential</a:t>
            </a:r>
            <a:r>
              <a:rPr lang="es-ES" dirty="0"/>
              <a:t> </a:t>
            </a:r>
            <a:r>
              <a:rPr lang="es-ES" dirty="0" err="1"/>
              <a:t>areas</a:t>
            </a:r>
            <a:r>
              <a:rPr lang="es-ES" dirty="0"/>
              <a:t> </a:t>
            </a:r>
            <a:r>
              <a:rPr lang="es-ES" dirty="0" err="1"/>
              <a:t>above</a:t>
            </a:r>
            <a:r>
              <a:rPr lang="es-ES" dirty="0"/>
              <a:t> 55 </a:t>
            </a:r>
            <a:r>
              <a:rPr lang="es-ES" dirty="0" err="1"/>
              <a:t>decibels</a:t>
            </a:r>
            <a:r>
              <a:rPr lang="es-ES" dirty="0"/>
              <a:t>.</a:t>
            </a:r>
            <a:endParaRPr lang="ca-ES" dirty="0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s-ES" dirty="0"/>
              <a:t>And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map</a:t>
            </a:r>
            <a:r>
              <a:rPr lang="es-ES" dirty="0"/>
              <a:t> </a:t>
            </a:r>
            <a:r>
              <a:rPr lang="es-ES" dirty="0" err="1"/>
              <a:t>explains</a:t>
            </a:r>
            <a:endParaRPr lang="es-ES" dirty="0" err="1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combination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methodologies</a:t>
            </a:r>
            <a:r>
              <a:rPr lang="es-ES" dirty="0"/>
              <a:t> leads </a:t>
            </a:r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result</a:t>
            </a:r>
            <a:r>
              <a:rPr lang="es-ES" dirty="0"/>
              <a:t>,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characterisation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agglomeration</a:t>
            </a:r>
            <a:r>
              <a:rPr lang="es-ES" dirty="0"/>
              <a:t> in </a:t>
            </a:r>
            <a:r>
              <a:rPr lang="es-ES" dirty="0" err="1"/>
              <a:t>relation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noise</a:t>
            </a:r>
            <a:r>
              <a:rPr lang="es-ES" dirty="0"/>
              <a:t>.</a:t>
            </a:r>
            <a:endParaRPr lang="es-ES" dirty="0">
              <a:solidFill>
                <a:srgbClr val="000000"/>
              </a:solidFill>
              <a:cs typeface="Calibri"/>
            </a:endParaRPr>
          </a:p>
          <a:p>
            <a:endParaRPr lang="es-ES" dirty="0">
              <a:solidFill>
                <a:srgbClr val="FF0000"/>
              </a:solidFill>
            </a:endParaRPr>
          </a:p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colour</a:t>
            </a:r>
            <a:r>
              <a:rPr lang="es-ES" dirty="0"/>
              <a:t> </a:t>
            </a:r>
            <a:r>
              <a:rPr lang="es-ES" dirty="0" err="1"/>
              <a:t>indicates</a:t>
            </a:r>
            <a:r>
              <a:rPr lang="es-ES" dirty="0"/>
              <a:t>,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each</a:t>
            </a:r>
            <a:r>
              <a:rPr lang="es-ES" dirty="0"/>
              <a:t> block, </a:t>
            </a:r>
            <a:r>
              <a:rPr lang="es-ES" dirty="0" err="1"/>
              <a:t>the</a:t>
            </a:r>
            <a:r>
              <a:rPr lang="es-ES" dirty="0"/>
              <a:t> %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55 dB </a:t>
            </a:r>
            <a:r>
              <a:rPr lang="es-ES" dirty="0" err="1"/>
              <a:t>L</a:t>
            </a:r>
            <a:r>
              <a:rPr lang="es-ES" baseline="-25000" dirty="0" err="1"/>
              <a:t>den</a:t>
            </a:r>
            <a:r>
              <a:rPr lang="es-ES" baseline="-25000" dirty="0"/>
              <a:t>  </a:t>
            </a:r>
            <a:endParaRPr lang="es-ES" baseline="-25000" dirty="0">
              <a:cs typeface="Calibri"/>
            </a:endParaRPr>
          </a:p>
          <a:p>
            <a:endParaRPr lang="es-ES" baseline="-25000" dirty="0"/>
          </a:p>
          <a:p>
            <a:r>
              <a:rPr lang="es-ES" dirty="0"/>
              <a:t>I </a:t>
            </a:r>
            <a:r>
              <a:rPr lang="es-ES" dirty="0" err="1"/>
              <a:t>want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b="1" dirty="0" err="1"/>
              <a:t>remark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map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only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road</a:t>
            </a:r>
            <a:r>
              <a:rPr lang="es-ES" dirty="0"/>
              <a:t> and </a:t>
            </a:r>
            <a:r>
              <a:rPr lang="es-ES" dirty="0" err="1"/>
              <a:t>aircarft</a:t>
            </a:r>
            <a:r>
              <a:rPr lang="es-ES" dirty="0"/>
              <a:t> </a:t>
            </a:r>
            <a:r>
              <a:rPr lang="es-ES" dirty="0" err="1"/>
              <a:t>noise</a:t>
            </a:r>
            <a:r>
              <a:rPr lang="es-ES" dirty="0"/>
              <a:t>,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ideally</a:t>
            </a:r>
            <a:r>
              <a:rPr lang="es-ES" dirty="0"/>
              <a:t> </a:t>
            </a:r>
            <a:r>
              <a:rPr lang="es-ES" dirty="0" err="1"/>
              <a:t>should</a:t>
            </a:r>
            <a:r>
              <a:rPr lang="es-ES" dirty="0"/>
              <a:t> be </a:t>
            </a:r>
            <a:r>
              <a:rPr lang="es-ES" dirty="0" err="1"/>
              <a:t>exteneded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noise</a:t>
            </a:r>
            <a:r>
              <a:rPr lang="es-ES" dirty="0"/>
              <a:t> </a:t>
            </a:r>
            <a:r>
              <a:rPr lang="es-ES" dirty="0" err="1"/>
              <a:t>sources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n-GB" dirty="0"/>
              <a:t>las </a:t>
            </a:r>
            <a:r>
              <a:rPr lang="en-GB" dirty="0" err="1"/>
              <a:t>ciudades</a:t>
            </a:r>
            <a:r>
              <a:rPr lang="en-GB" dirty="0"/>
              <a:t> de </a:t>
            </a:r>
            <a:r>
              <a:rPr lang="en-GB" dirty="0" err="1"/>
              <a:t>España</a:t>
            </a:r>
            <a:r>
              <a:rPr lang="en-GB" dirty="0"/>
              <a:t> no se </a:t>
            </a:r>
            <a:r>
              <a:rPr lang="en-GB" dirty="0" err="1"/>
              <a:t>pudieron</a:t>
            </a:r>
            <a:r>
              <a:rPr lang="en-GB" dirty="0"/>
              <a:t> </a:t>
            </a:r>
            <a:r>
              <a:rPr lang="en-GB" dirty="0" err="1"/>
              <a:t>incorporar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análisis</a:t>
            </a:r>
            <a:r>
              <a:rPr lang="en-GB" dirty="0"/>
              <a:t> </a:t>
            </a:r>
            <a:r>
              <a:rPr lang="en-GB" dirty="0" err="1"/>
              <a:t>ya</a:t>
            </a:r>
            <a:r>
              <a:rPr lang="en-GB" dirty="0"/>
              <a:t> que </a:t>
            </a:r>
            <a:r>
              <a:rPr lang="en-GB" dirty="0" err="1"/>
              <a:t>éste</a:t>
            </a:r>
            <a:r>
              <a:rPr lang="en-GB" dirty="0"/>
              <a:t> se </a:t>
            </a:r>
            <a:r>
              <a:rPr lang="en-GB" dirty="0" err="1"/>
              <a:t>basaba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las </a:t>
            </a:r>
            <a:r>
              <a:rPr lang="en-GB" dirty="0" err="1"/>
              <a:t>isófonas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formato</a:t>
            </a:r>
            <a:r>
              <a:rPr lang="en-GB" dirty="0"/>
              <a:t> </a:t>
            </a:r>
            <a:r>
              <a:rPr lang="en-GB" dirty="0" err="1"/>
              <a:t>polígono</a:t>
            </a:r>
            <a:r>
              <a:rPr lang="en-GB" dirty="0"/>
              <a:t>, y </a:t>
            </a:r>
            <a:r>
              <a:rPr lang="en-GB" dirty="0" err="1"/>
              <a:t>España</a:t>
            </a:r>
            <a:r>
              <a:rPr lang="en-GB" dirty="0"/>
              <a:t> </a:t>
            </a:r>
            <a:r>
              <a:rPr lang="en-GB" dirty="0" err="1"/>
              <a:t>estaba</a:t>
            </a:r>
            <a:r>
              <a:rPr lang="en-GB" dirty="0"/>
              <a:t> </a:t>
            </a:r>
            <a:r>
              <a:rPr lang="en-GB" dirty="0" err="1"/>
              <a:t>entregando</a:t>
            </a:r>
            <a:r>
              <a:rPr lang="en-GB" dirty="0"/>
              <a:t> </a:t>
            </a:r>
            <a:r>
              <a:rPr lang="en-GB" dirty="0" err="1"/>
              <a:t>líneas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201BC-94E4-4101-962D-54511777D22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778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solo </a:t>
            </a:r>
            <a:r>
              <a:rPr lang="en-GB" dirty="0" err="1"/>
              <a:t>una</a:t>
            </a:r>
            <a:r>
              <a:rPr lang="en-GB" dirty="0"/>
              <a:t> imagen de  un </a:t>
            </a:r>
            <a:r>
              <a:rPr lang="en-GB" dirty="0" err="1"/>
              <a:t>año</a:t>
            </a:r>
            <a:r>
              <a:rPr lang="en-GB" dirty="0"/>
              <a:t> </a:t>
            </a:r>
            <a:r>
              <a:rPr lang="en-GB" dirty="0" err="1"/>
              <a:t>concreto</a:t>
            </a:r>
            <a:r>
              <a:rPr lang="en-GB" dirty="0"/>
              <a:t> </a:t>
            </a:r>
            <a:r>
              <a:rPr lang="en-GB" dirty="0" err="1"/>
              <a:t>sinó</a:t>
            </a:r>
            <a:r>
              <a:rPr lang="en-GB" dirty="0"/>
              <a:t> que </a:t>
            </a:r>
            <a:r>
              <a:rPr lang="en-GB" dirty="0" err="1"/>
              <a:t>también</a:t>
            </a:r>
            <a:r>
              <a:rPr lang="en-GB" dirty="0"/>
              <a:t> se </a:t>
            </a:r>
            <a:r>
              <a:rPr lang="en-GB" dirty="0" err="1"/>
              <a:t>avaluan</a:t>
            </a:r>
            <a:r>
              <a:rPr lang="en-GB" dirty="0"/>
              <a:t> </a:t>
            </a:r>
            <a:r>
              <a:rPr lang="en-GB" dirty="0" err="1"/>
              <a:t>tendencias</a:t>
            </a:r>
            <a:r>
              <a:rPr lang="en-GB" dirty="0"/>
              <a:t> </a:t>
            </a:r>
            <a:r>
              <a:rPr lang="en-GB" dirty="0" err="1"/>
              <a:t>comparando</a:t>
            </a:r>
            <a:r>
              <a:rPr lang="en-GB" dirty="0"/>
              <a:t> la </a:t>
            </a:r>
            <a:r>
              <a:rPr lang="en-GB" dirty="0" err="1"/>
              <a:t>información</a:t>
            </a:r>
            <a:r>
              <a:rPr lang="en-GB" dirty="0"/>
              <a:t> que se ha </a:t>
            </a:r>
            <a:r>
              <a:rPr lang="en-GB" dirty="0" err="1"/>
              <a:t>entregado</a:t>
            </a:r>
            <a:r>
              <a:rPr lang="en-GB" dirty="0"/>
              <a:t> para </a:t>
            </a:r>
            <a:r>
              <a:rPr lang="en-GB" dirty="0" err="1"/>
              <a:t>evaluar</a:t>
            </a:r>
            <a:r>
              <a:rPr lang="en-GB" dirty="0"/>
              <a:t> la </a:t>
            </a:r>
            <a:r>
              <a:rPr lang="en-GB" dirty="0" err="1"/>
              <a:t>eficacia</a:t>
            </a:r>
            <a:r>
              <a:rPr lang="en-GB" dirty="0"/>
              <a:t> de las </a:t>
            </a:r>
            <a:r>
              <a:rPr lang="en-GB" dirty="0" err="1"/>
              <a:t>políticas</a:t>
            </a:r>
            <a:r>
              <a:rPr lang="en-GB" dirty="0"/>
              <a:t>, y </a:t>
            </a:r>
            <a:r>
              <a:rPr lang="en-GB" dirty="0" err="1"/>
              <a:t>aquí</a:t>
            </a:r>
            <a:r>
              <a:rPr lang="en-GB" dirty="0"/>
              <a:t> se </a:t>
            </a:r>
            <a:r>
              <a:rPr lang="en-GB" dirty="0" err="1"/>
              <a:t>puede</a:t>
            </a:r>
            <a:r>
              <a:rPr lang="en-GB" dirty="0"/>
              <a:t> </a:t>
            </a:r>
            <a:r>
              <a:rPr lang="en-GB" dirty="0" err="1"/>
              <a:t>ver</a:t>
            </a:r>
            <a:r>
              <a:rPr lang="en-GB" dirty="0"/>
              <a:t> que a </a:t>
            </a:r>
            <a:r>
              <a:rPr lang="en-GB" dirty="0" err="1"/>
              <a:t>nivel</a:t>
            </a:r>
            <a:r>
              <a:rPr lang="en-GB" dirty="0"/>
              <a:t> macro para </a:t>
            </a:r>
            <a:r>
              <a:rPr lang="en-GB" dirty="0" err="1"/>
              <a:t>toda</a:t>
            </a:r>
            <a:r>
              <a:rPr lang="en-GB" dirty="0"/>
              <a:t> Europa,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número</a:t>
            </a:r>
            <a:r>
              <a:rPr lang="en-GB" dirty="0"/>
              <a:t> de personas </a:t>
            </a:r>
            <a:r>
              <a:rPr lang="en-GB" dirty="0" err="1"/>
              <a:t>expuestas</a:t>
            </a:r>
            <a:r>
              <a:rPr lang="en-GB" dirty="0"/>
              <a:t> no se ha </a:t>
            </a:r>
            <a:r>
              <a:rPr lang="en-GB" dirty="0" err="1"/>
              <a:t>reducido</a:t>
            </a:r>
            <a:r>
              <a:rPr lang="en-GB" dirty="0"/>
              <a:t>. </a:t>
            </a:r>
          </a:p>
          <a:p>
            <a:r>
              <a:rPr lang="en-GB" dirty="0" err="1"/>
              <a:t>Faltará</a:t>
            </a:r>
            <a:r>
              <a:rPr lang="en-GB" dirty="0"/>
              <a:t> </a:t>
            </a:r>
            <a:r>
              <a:rPr lang="en-GB" dirty="0" err="1"/>
              <a:t>ver</a:t>
            </a:r>
            <a:r>
              <a:rPr lang="en-GB" dirty="0"/>
              <a:t> la </a:t>
            </a:r>
            <a:r>
              <a:rPr lang="en-GB" dirty="0" err="1"/>
              <a:t>comparabilidad</a:t>
            </a:r>
            <a:r>
              <a:rPr lang="en-GB" dirty="0"/>
              <a:t> con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nuevos</a:t>
            </a:r>
            <a:r>
              <a:rPr lang="en-GB" dirty="0"/>
              <a:t> </a:t>
            </a:r>
            <a:r>
              <a:rPr lang="en-GB" dirty="0" err="1"/>
              <a:t>métodos</a:t>
            </a:r>
            <a:r>
              <a:rPr lang="en-GB" dirty="0"/>
              <a:t> de </a:t>
            </a:r>
            <a:r>
              <a:rPr lang="en-GB" dirty="0" err="1"/>
              <a:t>cálculo</a:t>
            </a:r>
            <a:r>
              <a:rPr lang="en-GB" dirty="0"/>
              <a:t> que </a:t>
            </a:r>
            <a:r>
              <a:rPr lang="en-GB" dirty="0" err="1"/>
              <a:t>han</a:t>
            </a:r>
            <a:r>
              <a:rPr lang="en-GB" dirty="0"/>
              <a:t> </a:t>
            </a:r>
            <a:r>
              <a:rPr lang="en-GB" dirty="0" err="1"/>
              <a:t>entrado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vigor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cálculos</a:t>
            </a:r>
            <a:r>
              <a:rPr lang="en-GB" dirty="0"/>
              <a:t> de 4a </a:t>
            </a:r>
            <a:r>
              <a:rPr lang="en-GB" dirty="0" err="1"/>
              <a:t>fase</a:t>
            </a:r>
            <a:r>
              <a:rPr lang="en-GB" dirty="0"/>
              <a:t> (de </a:t>
            </a:r>
            <a:r>
              <a:rPr lang="en-GB" dirty="0" err="1"/>
              <a:t>obligado</a:t>
            </a:r>
            <a:r>
              <a:rPr lang="en-GB" dirty="0"/>
              <a:t> </a:t>
            </a:r>
            <a:r>
              <a:rPr lang="en-GB" dirty="0" err="1"/>
              <a:t>cumplimiento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2018)</a:t>
            </a:r>
          </a:p>
          <a:p>
            <a:r>
              <a:rPr lang="en-GB" dirty="0"/>
              <a:t>Y </a:t>
            </a:r>
            <a:r>
              <a:rPr lang="en-GB" dirty="0" err="1"/>
              <a:t>esto</a:t>
            </a:r>
            <a:r>
              <a:rPr lang="en-GB" dirty="0"/>
              <a:t> me </a:t>
            </a:r>
            <a:r>
              <a:rPr lang="en-GB" dirty="0" err="1"/>
              <a:t>liga</a:t>
            </a:r>
            <a:r>
              <a:rPr lang="en-GB" dirty="0"/>
              <a:t> con la </a:t>
            </a:r>
            <a:r>
              <a:rPr lang="en-GB" dirty="0" err="1"/>
              <a:t>siguiente</a:t>
            </a:r>
            <a:r>
              <a:rPr lang="en-GB" dirty="0"/>
              <a:t> </a:t>
            </a:r>
            <a:r>
              <a:rPr lang="en-GB" dirty="0" err="1"/>
              <a:t>diapositiva</a:t>
            </a:r>
            <a:r>
              <a:rPr lang="en-GB" dirty="0"/>
              <a:t> </a:t>
            </a:r>
            <a:r>
              <a:rPr lang="en-GB" dirty="0" err="1"/>
              <a:t>dónde</a:t>
            </a:r>
            <a:r>
              <a:rPr lang="en-GB" dirty="0"/>
              <a:t> </a:t>
            </a:r>
            <a:r>
              <a:rPr lang="en-GB" dirty="0" err="1"/>
              <a:t>estudiamos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escenarios</a:t>
            </a:r>
            <a:r>
              <a:rPr lang="en-GB" dirty="0"/>
              <a:t> que se </a:t>
            </a:r>
            <a:r>
              <a:rPr lang="en-GB" dirty="0" err="1"/>
              <a:t>podían</a:t>
            </a:r>
            <a:r>
              <a:rPr lang="en-GB" dirty="0"/>
              <a:t> </a:t>
            </a:r>
            <a:r>
              <a:rPr lang="en-GB" dirty="0" err="1"/>
              <a:t>preveer</a:t>
            </a:r>
            <a:r>
              <a:rPr lang="en-GB" dirty="0"/>
              <a:t> para 2030, y </a:t>
            </a:r>
            <a:r>
              <a:rPr lang="en-GB" dirty="0" err="1"/>
              <a:t>así</a:t>
            </a:r>
            <a:r>
              <a:rPr lang="en-GB" dirty="0"/>
              <a:t> </a:t>
            </a:r>
            <a:r>
              <a:rPr lang="en-GB" dirty="0" err="1"/>
              <a:t>evaluar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objetivos</a:t>
            </a:r>
            <a:r>
              <a:rPr lang="en-GB" dirty="0"/>
              <a:t> </a:t>
            </a:r>
            <a:r>
              <a:rPr lang="en-GB" dirty="0" err="1"/>
              <a:t>establecidos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ZPAP se </a:t>
            </a:r>
            <a:r>
              <a:rPr lang="en-GB" dirty="0" err="1"/>
              <a:t>podrían</a:t>
            </a:r>
            <a:r>
              <a:rPr lang="en-GB" dirty="0"/>
              <a:t> </a:t>
            </a:r>
            <a:r>
              <a:rPr lang="en-GB" dirty="0" err="1"/>
              <a:t>cumplir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7321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Under an optimistic scenario that includes the implementation of a large set of ambitious measures, the number of people highly annoyed by transport noise is predicted to decline by about 19% by 2030. Under a less ambitious scenario, the number of people affected by noise is predicted to increase by 3%.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Therefore, a combination of measures is needed, including better urban and transport planning, and significant reductions in road traffic.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The </a:t>
            </a:r>
            <a:r>
              <a:rPr lang="en-US" b="0" i="0" u="none" strike="noStrike" dirty="0">
                <a:solidFill>
                  <a:srgbClr val="004B87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  <a:hlinkClick r:id="rId3"/>
              </a:rPr>
              <a:t>best practice case studies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 outlined in this briefing show how measures such as reducing traffic speed limits, redesigning roadways, creating low-noise emission zones, and retrofitting trains with quiet brakes and pads could contribute to achieving the 2030 target.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highlight>
                <a:srgbClr val="F3F3F3"/>
              </a:highlight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Éste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año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estamos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“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recalculando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” 2017 a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partir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datos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entregados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a 2022, para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estimar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partir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éste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cálculo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actualizado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(y comparable con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datos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2022)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otra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vez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escenarios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a 2030 y a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ver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resultados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son un poco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más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positivos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que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que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obtuvimos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2022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relación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al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cumplimiento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objetivos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del ZPAP.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3237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ol i objectes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title"/>
          </p:nvPr>
        </p:nvSpPr>
        <p:spPr>
          <a:xfrm>
            <a:off x="838200" y="104718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rgbClr val="FF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5"/>
          <p:cNvSpPr txBox="1">
            <a:spLocks noGrp="1"/>
          </p:cNvSpPr>
          <p:nvPr>
            <p:ph type="body" idx="1"/>
          </p:nvPr>
        </p:nvSpPr>
        <p:spPr>
          <a:xfrm>
            <a:off x="838200" y="2552131"/>
            <a:ext cx="10515600" cy="3624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cte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més títo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647131" y="1197639"/>
            <a:ext cx="10515600" cy="95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rgbClr val="FF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ingut amb l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838200" y="1199012"/>
            <a:ext cx="3932237" cy="928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>
                <a:solidFill>
                  <a:srgbClr val="FF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5183188" y="1199012"/>
            <a:ext cx="6172200" cy="466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839788" y="2374710"/>
            <a:ext cx="3932237" cy="3494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ol i text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ol vertical i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6000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98488" y="6250565"/>
            <a:ext cx="3683000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>
                <a:solidFill>
                  <a:srgbClr val="006654"/>
                </a:solidFill>
              </a:defRPr>
            </a:lvl2pPr>
            <a:lvl3pPr>
              <a:defRPr sz="1000">
                <a:solidFill>
                  <a:srgbClr val="006654"/>
                </a:solidFill>
              </a:defRPr>
            </a:lvl3pPr>
            <a:lvl4pPr>
              <a:defRPr sz="1000">
                <a:solidFill>
                  <a:srgbClr val="006654"/>
                </a:solidFill>
              </a:defRPr>
            </a:lvl4pPr>
            <a:lvl5pPr>
              <a:defRPr sz="100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Source reference for illustration</a:t>
            </a:r>
          </a:p>
        </p:txBody>
      </p:sp>
    </p:spTree>
    <p:extLst>
      <p:ext uri="{BB962C8B-B14F-4D97-AF65-F5344CB8AC3E}">
        <p14:creationId xmlns:p14="http://schemas.microsoft.com/office/powerpoint/2010/main" val="18857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1269242"/>
            <a:ext cx="10515600" cy="104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2524835"/>
            <a:ext cx="10515600" cy="365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6" r:id="rId5"/>
    <p:sldLayoutId id="2147483658" r:id="rId6"/>
    <p:sldLayoutId id="2147483659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FF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11" Type="http://schemas.openxmlformats.org/officeDocument/2006/relationships/image" Target="../media/image29.jp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emf"/><Relationship Id="rId1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ea.europa.eu/themes/human/noise/viewer-on-combined-health-impacts" TargetMode="External"/><Relationship Id="rId3" Type="http://schemas.openxmlformats.org/officeDocument/2006/relationships/hyperlink" Target="https://www.eionet.europa.eu/etcs/etc-he/products/etc-he-products/etc-he-reports/etc-he-report-2023-17-3-2-5-2-noise-assessment-methodology-and-scripts-for-the-analysis-of-quiet-areas-in-urban-centres-sub-task-1" TargetMode="External"/><Relationship Id="rId7" Type="http://schemas.openxmlformats.org/officeDocument/2006/relationships/hyperlink" Target="https://www.eea.europa.eu/publications/quiet-areas-in-europe" TargetMode="External"/><Relationship Id="rId2" Type="http://schemas.openxmlformats.org/officeDocument/2006/relationships/hyperlink" Target="https://www.eionet.europa.eu/etcs/etc-he/products/etc-he-products/etc-he-report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ea.europa.eu/publications/environmental-noise-in-europe" TargetMode="External"/><Relationship Id="rId5" Type="http://schemas.openxmlformats.org/officeDocument/2006/relationships/hyperlink" Target="https://www.eionet.europa.eu/etcs/etc-atni/products/etc-atni-reports/etc-atni-report-4-2021-potential-quiet-areas-in-end-agglomerations-population-accessibility-to-quiet-green-urban-areas-using-road-and-air-traffic-noise-contour-maps-and-urban-atlas-2018" TargetMode="External"/><Relationship Id="rId4" Type="http://schemas.openxmlformats.org/officeDocument/2006/relationships/hyperlink" Target="https://www.eionet.europa.eu/etcs/etc-he/products/etc-he-products/etc-he-reports/etc-he-report-2022-5-projected-health-impacts-from-transportation-noise-2013-exploring-two-scenarios-for-2030" TargetMode="External"/><Relationship Id="rId9" Type="http://schemas.openxmlformats.org/officeDocument/2006/relationships/hyperlink" Target="https://www.eea.europa.eu/publications/outlook-to-203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2"/>
          <p:cNvSpPr txBox="1"/>
          <p:nvPr/>
        </p:nvSpPr>
        <p:spPr>
          <a:xfrm>
            <a:off x="110836" y="3930555"/>
            <a:ext cx="119241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Resultats</a:t>
            </a:r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de la 4rta fase de la directiva. </a:t>
            </a:r>
            <a:r>
              <a:rPr lang="es-E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Evolució</a:t>
            </a:r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de les dades de </a:t>
            </a:r>
            <a:r>
              <a:rPr lang="es-E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soroll</a:t>
            </a:r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s-E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difusió</a:t>
            </a:r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de dades noves </a:t>
            </a:r>
            <a:r>
              <a:rPr lang="es-E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d’efectes</a:t>
            </a:r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salut</a:t>
            </a:r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sobre la </a:t>
            </a:r>
            <a:r>
              <a:rPr lang="es-E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població</a:t>
            </a:r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ca-ES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a-E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ca-E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mapas</a:t>
            </a:r>
            <a:r>
              <a:rPr lang="ca-E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estratégicos</a:t>
            </a:r>
            <a:r>
              <a:rPr lang="ca-E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ca-E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ruido</a:t>
            </a:r>
            <a:r>
              <a:rPr lang="ca-E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en el </a:t>
            </a:r>
            <a:r>
              <a:rPr lang="ca-E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contexto</a:t>
            </a:r>
            <a:r>
              <a:rPr lang="ca-E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Europeo</a:t>
            </a:r>
          </a:p>
          <a:p>
            <a:pPr algn="ctr"/>
            <a:r>
              <a:rPr lang="ca-E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Núria Blanes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73CDCB4-23D6-1A0D-0BEF-5B322F8F7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816" y="2699217"/>
            <a:ext cx="2386398" cy="624420"/>
          </a:xfrm>
          <a:prstGeom prst="rect">
            <a:avLst/>
          </a:prstGeom>
        </p:spPr>
      </p:pic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2BF635D4-29F7-DE76-AD45-B1EC8162E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2275" y="1964037"/>
            <a:ext cx="2715774" cy="548641"/>
          </a:xfrm>
          <a:prstGeom prst="rect">
            <a:avLst/>
          </a:prstGeom>
        </p:spPr>
      </p:pic>
      <p:pic>
        <p:nvPicPr>
          <p:cNvPr id="5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42CF703-E78D-04D6-93E3-D5F813704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525" y="2769516"/>
            <a:ext cx="1289048" cy="4838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756EB95-84FF-4BCE-8AB0-9D75DD972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9" y="3138377"/>
            <a:ext cx="1407245" cy="1558099"/>
          </a:xfrm>
          <a:prstGeom prst="rect">
            <a:avLst/>
          </a:prstGeom>
        </p:spPr>
      </p:pic>
      <p:pic>
        <p:nvPicPr>
          <p:cNvPr id="9" name="Imagen 8" descr="Mapa&#10;&#10;Descripción generada automáticamente">
            <a:extLst>
              <a:ext uri="{FF2B5EF4-FFF2-40B4-BE49-F238E27FC236}">
                <a16:creationId xmlns:a16="http://schemas.microsoft.com/office/drawing/2014/main" id="{097801F8-5031-4CC7-A96D-43850F16DA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47" y="1195774"/>
            <a:ext cx="2136868" cy="1916624"/>
          </a:xfrm>
          <a:prstGeom prst="rect">
            <a:avLst/>
          </a:prstGeom>
        </p:spPr>
      </p:pic>
      <p:pic>
        <p:nvPicPr>
          <p:cNvPr id="10" name="Imagen 9" descr="Diagrama&#10;&#10;Descripción generada automáticamente">
            <a:extLst>
              <a:ext uri="{FF2B5EF4-FFF2-40B4-BE49-F238E27FC236}">
                <a16:creationId xmlns:a16="http://schemas.microsoft.com/office/drawing/2014/main" id="{4B26BAA7-65D3-4002-8F21-47FFC8543A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3" y="1447641"/>
            <a:ext cx="1461221" cy="1303174"/>
          </a:xfrm>
          <a:prstGeom prst="rect">
            <a:avLst/>
          </a:prstGeom>
        </p:spPr>
      </p:pic>
      <p:sp>
        <p:nvSpPr>
          <p:cNvPr id="7" name="QuadreDeText 6">
            <a:extLst>
              <a:ext uri="{FF2B5EF4-FFF2-40B4-BE49-F238E27FC236}">
                <a16:creationId xmlns:a16="http://schemas.microsoft.com/office/drawing/2014/main" id="{296AE186-566E-4BEE-B9BC-883897FEFE95}"/>
              </a:ext>
            </a:extLst>
          </p:cNvPr>
          <p:cNvSpPr txBox="1"/>
          <p:nvPr/>
        </p:nvSpPr>
        <p:spPr>
          <a:xfrm>
            <a:off x="6096000" y="841419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1400" dirty="0" err="1"/>
              <a:t>Quietness</a:t>
            </a:r>
            <a:r>
              <a:rPr lang="ca-ES" sz="1400" dirty="0"/>
              <a:t> of </a:t>
            </a:r>
            <a:r>
              <a:rPr lang="ca-ES" sz="1400" dirty="0" err="1"/>
              <a:t>the</a:t>
            </a:r>
            <a:r>
              <a:rPr lang="ca-ES" sz="1400" dirty="0"/>
              <a:t> </a:t>
            </a:r>
            <a:r>
              <a:rPr lang="ca-ES" sz="1400" dirty="0" err="1"/>
              <a:t>city</a:t>
            </a:r>
            <a:endParaRPr lang="ca-ES" sz="1400" dirty="0"/>
          </a:p>
        </p:txBody>
      </p:sp>
      <p:sp>
        <p:nvSpPr>
          <p:cNvPr id="30" name="QuadreDeText 29">
            <a:extLst>
              <a:ext uri="{FF2B5EF4-FFF2-40B4-BE49-F238E27FC236}">
                <a16:creationId xmlns:a16="http://schemas.microsoft.com/office/drawing/2014/main" id="{475A9F41-0C14-4253-93D8-23D08FE9F63F}"/>
              </a:ext>
            </a:extLst>
          </p:cNvPr>
          <p:cNvSpPr txBox="1"/>
          <p:nvPr/>
        </p:nvSpPr>
        <p:spPr>
          <a:xfrm>
            <a:off x="23151" y="1116749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1200" dirty="0"/>
              <a:t>END - </a:t>
            </a:r>
            <a:r>
              <a:rPr lang="ca-ES" sz="1200" dirty="0" err="1"/>
              <a:t>Noise</a:t>
            </a:r>
            <a:r>
              <a:rPr lang="ca-ES" sz="1200" dirty="0"/>
              <a:t> </a:t>
            </a:r>
            <a:r>
              <a:rPr lang="ca-ES" sz="1200" dirty="0" err="1"/>
              <a:t>contour</a:t>
            </a:r>
            <a:r>
              <a:rPr lang="ca-ES" sz="1200" dirty="0"/>
              <a:t> </a:t>
            </a:r>
            <a:r>
              <a:rPr lang="ca-ES" sz="1200" dirty="0" err="1"/>
              <a:t>maps</a:t>
            </a:r>
            <a:endParaRPr lang="ca-ES" sz="1200" dirty="0">
              <a:ea typeface="Open Sans"/>
              <a:cs typeface="Open Sans"/>
            </a:endParaRPr>
          </a:p>
        </p:txBody>
      </p:sp>
      <p:sp>
        <p:nvSpPr>
          <p:cNvPr id="56" name="QuadreDeText 55">
            <a:extLst>
              <a:ext uri="{FF2B5EF4-FFF2-40B4-BE49-F238E27FC236}">
                <a16:creationId xmlns:a16="http://schemas.microsoft.com/office/drawing/2014/main" id="{3D935001-6145-4C2E-A52B-F1B9E1E19C42}"/>
              </a:ext>
            </a:extLst>
          </p:cNvPr>
          <p:cNvSpPr txBox="1"/>
          <p:nvPr/>
        </p:nvSpPr>
        <p:spPr>
          <a:xfrm>
            <a:off x="0" y="2821109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1200" dirty="0" err="1">
                <a:ea typeface="Open Sans"/>
                <a:cs typeface="Open Sans"/>
              </a:rPr>
              <a:t>Urban</a:t>
            </a:r>
            <a:r>
              <a:rPr lang="ca-ES" sz="1200" dirty="0">
                <a:ea typeface="Open Sans"/>
                <a:cs typeface="Open Sans"/>
              </a:rPr>
              <a:t> </a:t>
            </a:r>
            <a:r>
              <a:rPr lang="ca-ES" sz="1200" dirty="0" err="1">
                <a:ea typeface="Open Sans"/>
                <a:cs typeface="Open Sans"/>
              </a:rPr>
              <a:t>Atlas</a:t>
            </a:r>
            <a:endParaRPr lang="ca-ES" sz="1200" dirty="0">
              <a:ea typeface="Open Sans"/>
              <a:cs typeface="Open Sans"/>
            </a:endParaRPr>
          </a:p>
        </p:txBody>
      </p:sp>
      <p:pic>
        <p:nvPicPr>
          <p:cNvPr id="59" name="Imatge 5">
            <a:extLst>
              <a:ext uri="{FF2B5EF4-FFF2-40B4-BE49-F238E27FC236}">
                <a16:creationId xmlns:a16="http://schemas.microsoft.com/office/drawing/2014/main" id="{FA4675F2-C4D3-4B28-A0D0-E1395A10F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666" y="1547887"/>
            <a:ext cx="1356047" cy="1201339"/>
          </a:xfrm>
          <a:prstGeom prst="rect">
            <a:avLst/>
          </a:prstGeom>
        </p:spPr>
      </p:pic>
      <p:cxnSp>
        <p:nvCxnSpPr>
          <p:cNvPr id="18" name="Connector de fletxa recta 17">
            <a:extLst>
              <a:ext uri="{FF2B5EF4-FFF2-40B4-BE49-F238E27FC236}">
                <a16:creationId xmlns:a16="http://schemas.microsoft.com/office/drawing/2014/main" id="{7FEFCDE8-5CCE-4BB9-8AEA-5D8DDCACAE73}"/>
              </a:ext>
            </a:extLst>
          </p:cNvPr>
          <p:cNvCxnSpPr>
            <a:cxnSpLocks/>
            <a:stCxn id="10" idx="3"/>
            <a:endCxn id="59" idx="1"/>
          </p:cNvCxnSpPr>
          <p:nvPr/>
        </p:nvCxnSpPr>
        <p:spPr>
          <a:xfrm>
            <a:off x="1507524" y="2099228"/>
            <a:ext cx="474142" cy="49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 de fletxa recta 21">
            <a:extLst>
              <a:ext uri="{FF2B5EF4-FFF2-40B4-BE49-F238E27FC236}">
                <a16:creationId xmlns:a16="http://schemas.microsoft.com/office/drawing/2014/main" id="{EB312712-705D-40B6-A5F9-1FA379A786F2}"/>
              </a:ext>
            </a:extLst>
          </p:cNvPr>
          <p:cNvCxnSpPr>
            <a:cxnSpLocks/>
            <a:stCxn id="6" idx="3"/>
            <a:endCxn id="59" idx="1"/>
          </p:cNvCxnSpPr>
          <p:nvPr/>
        </p:nvCxnSpPr>
        <p:spPr>
          <a:xfrm flipV="1">
            <a:off x="1507524" y="2148557"/>
            <a:ext cx="474142" cy="1768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Imagen 6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47DC105B-EC40-4B74-93F2-F64C4F140C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99" y="1563478"/>
            <a:ext cx="1334741" cy="1184703"/>
          </a:xfrm>
          <a:prstGeom prst="rect">
            <a:avLst/>
          </a:prstGeom>
        </p:spPr>
      </p:pic>
      <p:cxnSp>
        <p:nvCxnSpPr>
          <p:cNvPr id="66" name="Connector de fletxa recta 65">
            <a:extLst>
              <a:ext uri="{FF2B5EF4-FFF2-40B4-BE49-F238E27FC236}">
                <a16:creationId xmlns:a16="http://schemas.microsoft.com/office/drawing/2014/main" id="{E536D015-2543-4FFF-961A-3AC50164A350}"/>
              </a:ext>
            </a:extLst>
          </p:cNvPr>
          <p:cNvCxnSpPr>
            <a:cxnSpLocks/>
            <a:stCxn id="59" idx="3"/>
            <a:endCxn id="60" idx="1"/>
          </p:cNvCxnSpPr>
          <p:nvPr/>
        </p:nvCxnSpPr>
        <p:spPr>
          <a:xfrm>
            <a:off x="3337713" y="2148557"/>
            <a:ext cx="417886" cy="7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or de fletxa recta 67">
            <a:extLst>
              <a:ext uri="{FF2B5EF4-FFF2-40B4-BE49-F238E27FC236}">
                <a16:creationId xmlns:a16="http://schemas.microsoft.com/office/drawing/2014/main" id="{84784AAE-F57D-4672-BD49-2E49C43F42BB}"/>
              </a:ext>
            </a:extLst>
          </p:cNvPr>
          <p:cNvCxnSpPr>
            <a:cxnSpLocks/>
            <a:stCxn id="60" idx="3"/>
            <a:endCxn id="9" idx="1"/>
          </p:cNvCxnSpPr>
          <p:nvPr/>
        </p:nvCxnSpPr>
        <p:spPr>
          <a:xfrm flipV="1">
            <a:off x="5090340" y="2154086"/>
            <a:ext cx="783407" cy="1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Imagen 5">
            <a:extLst>
              <a:ext uri="{FF2B5EF4-FFF2-40B4-BE49-F238E27FC236}">
                <a16:creationId xmlns:a16="http://schemas.microsoft.com/office/drawing/2014/main" id="{FBE4835E-E285-42E4-BAA5-ADA4EE1F9D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0930" y="2823380"/>
            <a:ext cx="2098562" cy="492845"/>
          </a:xfrm>
          <a:prstGeom prst="rect">
            <a:avLst/>
          </a:prstGeom>
        </p:spPr>
      </p:pic>
      <p:sp>
        <p:nvSpPr>
          <p:cNvPr id="73" name="CuadroTexto 11">
            <a:extLst>
              <a:ext uri="{FF2B5EF4-FFF2-40B4-BE49-F238E27FC236}">
                <a16:creationId xmlns:a16="http://schemas.microsoft.com/office/drawing/2014/main" id="{FC0C4AE8-04D2-4D4C-834B-ACD1FBB95D11}"/>
              </a:ext>
            </a:extLst>
          </p:cNvPr>
          <p:cNvSpPr txBox="1"/>
          <p:nvPr/>
        </p:nvSpPr>
        <p:spPr>
          <a:xfrm>
            <a:off x="2712210" y="3339834"/>
            <a:ext cx="35562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err="1"/>
              <a:t>Percentage</a:t>
            </a:r>
            <a:r>
              <a:rPr lang="es-ES" sz="1200"/>
              <a:t> </a:t>
            </a:r>
            <a:r>
              <a:rPr lang="es-ES" sz="1200" err="1"/>
              <a:t>of</a:t>
            </a:r>
            <a:r>
              <a:rPr lang="es-ES" sz="1200"/>
              <a:t> </a:t>
            </a:r>
            <a:r>
              <a:rPr lang="es-ES" sz="1200" err="1"/>
              <a:t>the</a:t>
            </a:r>
            <a:r>
              <a:rPr lang="es-ES" sz="1200"/>
              <a:t> </a:t>
            </a:r>
            <a:r>
              <a:rPr lang="es-ES" sz="1200" err="1"/>
              <a:t>perimeter</a:t>
            </a:r>
            <a:r>
              <a:rPr lang="es-ES" sz="1200"/>
              <a:t> </a:t>
            </a:r>
            <a:r>
              <a:rPr lang="es-ES" sz="1200" err="1"/>
              <a:t>above</a:t>
            </a:r>
            <a:r>
              <a:rPr lang="es-ES" sz="1200"/>
              <a:t> 55 dB </a:t>
            </a:r>
            <a:r>
              <a:rPr lang="es-ES" sz="1200" err="1"/>
              <a:t>Lden</a:t>
            </a:r>
            <a:endParaRPr lang="en-GB" sz="1200"/>
          </a:p>
        </p:txBody>
      </p:sp>
      <p:grpSp>
        <p:nvGrpSpPr>
          <p:cNvPr id="74" name="Agrupa 73">
            <a:extLst>
              <a:ext uri="{FF2B5EF4-FFF2-40B4-BE49-F238E27FC236}">
                <a16:creationId xmlns:a16="http://schemas.microsoft.com/office/drawing/2014/main" id="{27BF14DF-5E49-4C48-A1E2-862C5A64ABD5}"/>
              </a:ext>
            </a:extLst>
          </p:cNvPr>
          <p:cNvGrpSpPr/>
          <p:nvPr/>
        </p:nvGrpSpPr>
        <p:grpSpPr>
          <a:xfrm>
            <a:off x="3353353" y="3603132"/>
            <a:ext cx="1611806" cy="489343"/>
            <a:chOff x="640395" y="4552827"/>
            <a:chExt cx="1611806" cy="489343"/>
          </a:xfrm>
        </p:grpSpPr>
        <p:pic>
          <p:nvPicPr>
            <p:cNvPr id="75" name="Imagen 8">
              <a:extLst>
                <a:ext uri="{FF2B5EF4-FFF2-40B4-BE49-F238E27FC236}">
                  <a16:creationId xmlns:a16="http://schemas.microsoft.com/office/drawing/2014/main" id="{5320E82D-D606-4A65-933B-157AB22C18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67180"/>
            <a:stretch/>
          </p:blipFill>
          <p:spPr>
            <a:xfrm>
              <a:off x="640395" y="4556395"/>
              <a:ext cx="447038" cy="485775"/>
            </a:xfrm>
            <a:prstGeom prst="rect">
              <a:avLst/>
            </a:prstGeom>
          </p:spPr>
        </p:pic>
        <p:sp>
          <p:nvSpPr>
            <p:cNvPr id="76" name="CuadroTexto 11">
              <a:extLst>
                <a:ext uri="{FF2B5EF4-FFF2-40B4-BE49-F238E27FC236}">
                  <a16:creationId xmlns:a16="http://schemas.microsoft.com/office/drawing/2014/main" id="{01889F09-A44D-4177-8C31-27144064D940}"/>
                </a:ext>
              </a:extLst>
            </p:cNvPr>
            <p:cNvSpPr txBox="1"/>
            <p:nvPr/>
          </p:nvSpPr>
          <p:spPr>
            <a:xfrm>
              <a:off x="1088232" y="4552827"/>
              <a:ext cx="116396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ES" sz="1200" dirty="0">
                  <a:ea typeface="+mn-lt"/>
                  <a:cs typeface="+mn-lt"/>
                </a:rPr>
                <a:t>&lt; 55 dB </a:t>
              </a:r>
              <a:r>
                <a:rPr lang="es-ES" sz="1200" dirty="0" err="1">
                  <a:ea typeface="+mn-lt"/>
                  <a:cs typeface="+mn-lt"/>
                </a:rPr>
                <a:t>Lden</a:t>
              </a:r>
              <a:endParaRPr lang="es-ES" sz="1200" dirty="0">
                <a:ea typeface="+mn-lt"/>
                <a:cs typeface="+mn-lt"/>
              </a:endParaRPr>
            </a:p>
            <a:p>
              <a:r>
                <a:rPr lang="es-ES" sz="1200" dirty="0">
                  <a:ea typeface="+mn-lt"/>
                  <a:cs typeface="+mn-lt"/>
                </a:rPr>
                <a:t>≥ 55 dB </a:t>
              </a:r>
              <a:r>
                <a:rPr lang="es-ES" sz="1200" dirty="0" err="1">
                  <a:ea typeface="+mn-lt"/>
                  <a:cs typeface="+mn-lt"/>
                </a:rPr>
                <a:t>Lden</a:t>
              </a:r>
              <a:endParaRPr lang="ca-ES" dirty="0">
                <a:ea typeface="Open Sans"/>
                <a:cs typeface="Open Sans"/>
              </a:endParaRPr>
            </a:p>
          </p:txBody>
        </p:sp>
      </p:grpSp>
      <p:pic>
        <p:nvPicPr>
          <p:cNvPr id="38" name="Imatge 4" descr="Imatge que conté mapa&#10;&#10;Descripció generada automàticament">
            <a:extLst>
              <a:ext uri="{FF2B5EF4-FFF2-40B4-BE49-F238E27FC236}">
                <a16:creationId xmlns:a16="http://schemas.microsoft.com/office/drawing/2014/main" id="{CAE46EE7-057C-0A87-5144-31D4D64DB9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4078" y="3966626"/>
            <a:ext cx="1876573" cy="1668421"/>
          </a:xfrm>
          <a:prstGeom prst="rect">
            <a:avLst/>
          </a:prstGeom>
        </p:spPr>
      </p:pic>
      <p:pic>
        <p:nvPicPr>
          <p:cNvPr id="39" name="Imagen 38" descr="Mapa&#10;&#10;Descripción generada automáticamente">
            <a:extLst>
              <a:ext uri="{FF2B5EF4-FFF2-40B4-BE49-F238E27FC236}">
                <a16:creationId xmlns:a16="http://schemas.microsoft.com/office/drawing/2014/main" id="{FE906404-C6DA-16F7-B2A7-0826DDC195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148" y="3956436"/>
            <a:ext cx="1876573" cy="1665628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B2D2BAA7-9579-D2DB-14B7-868A6E58FC0E}"/>
              </a:ext>
            </a:extLst>
          </p:cNvPr>
          <p:cNvSpPr txBox="1"/>
          <p:nvPr/>
        </p:nvSpPr>
        <p:spPr>
          <a:xfrm>
            <a:off x="8357177" y="5659912"/>
            <a:ext cx="133733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200" dirty="0" err="1"/>
              <a:t>Quiet</a:t>
            </a:r>
            <a:r>
              <a:rPr lang="es-ES" sz="1200" dirty="0"/>
              <a:t> and </a:t>
            </a:r>
            <a:r>
              <a:rPr lang="es-ES" sz="1200" dirty="0" err="1"/>
              <a:t>green</a:t>
            </a:r>
            <a:r>
              <a:rPr lang="es-ES" sz="1200" dirty="0"/>
              <a:t> </a:t>
            </a:r>
            <a:r>
              <a:rPr lang="es-ES" sz="1200" dirty="0" err="1"/>
              <a:t>urban</a:t>
            </a:r>
            <a:r>
              <a:rPr lang="es-ES" sz="1200" dirty="0"/>
              <a:t> </a:t>
            </a:r>
            <a:r>
              <a:rPr lang="es-ES" sz="1200" dirty="0" err="1"/>
              <a:t>areas</a:t>
            </a:r>
            <a:r>
              <a:rPr lang="es-ES" sz="1200" dirty="0"/>
              <a:t> </a:t>
            </a:r>
            <a:endParaRPr lang="es-ES" sz="1200" dirty="0">
              <a:ea typeface="Open Sans"/>
              <a:cs typeface="Open Sans"/>
            </a:endParaRPr>
          </a:p>
        </p:txBody>
      </p:sp>
      <p:sp>
        <p:nvSpPr>
          <p:cNvPr id="41" name="QuadreDeText 23">
            <a:extLst>
              <a:ext uri="{FF2B5EF4-FFF2-40B4-BE49-F238E27FC236}">
                <a16:creationId xmlns:a16="http://schemas.microsoft.com/office/drawing/2014/main" id="{7E5E152A-2D4B-6FB1-D605-2EE4C6B1550D}"/>
              </a:ext>
            </a:extLst>
          </p:cNvPr>
          <p:cNvSpPr txBox="1"/>
          <p:nvPr/>
        </p:nvSpPr>
        <p:spPr>
          <a:xfrm>
            <a:off x="5934078" y="5730834"/>
            <a:ext cx="207440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1200" dirty="0"/>
              <a:t>Open </a:t>
            </a:r>
            <a:r>
              <a:rPr lang="ca-ES" sz="1200" dirty="0" err="1"/>
              <a:t>spaces</a:t>
            </a:r>
            <a:r>
              <a:rPr lang="ca-ES" sz="1200" dirty="0"/>
              <a:t> </a:t>
            </a:r>
            <a:r>
              <a:rPr lang="ca-ES" sz="1200" dirty="0" err="1"/>
              <a:t>areas</a:t>
            </a:r>
            <a:r>
              <a:rPr lang="ca-ES" sz="1200" dirty="0"/>
              <a:t> </a:t>
            </a:r>
            <a:r>
              <a:rPr lang="ca-ES" sz="1200" dirty="0" err="1"/>
              <a:t>classified</a:t>
            </a:r>
            <a:r>
              <a:rPr lang="ca-ES" sz="1200" dirty="0"/>
              <a:t> in </a:t>
            </a:r>
            <a:r>
              <a:rPr lang="ca-ES" sz="1200" dirty="0" err="1"/>
              <a:t>relation</a:t>
            </a:r>
            <a:r>
              <a:rPr lang="ca-ES" sz="1200" dirty="0"/>
              <a:t> to </a:t>
            </a:r>
            <a:r>
              <a:rPr lang="ca-ES" sz="1200" dirty="0" err="1"/>
              <a:t>noise</a:t>
            </a:r>
            <a:r>
              <a:rPr lang="ca-ES" sz="1200" dirty="0"/>
              <a:t> </a:t>
            </a:r>
            <a:r>
              <a:rPr lang="ca-ES" sz="1200" dirty="0" err="1"/>
              <a:t>values</a:t>
            </a:r>
            <a:r>
              <a:rPr lang="ca-ES" sz="1200" dirty="0"/>
              <a:t> </a:t>
            </a:r>
            <a:endParaRPr lang="ca-ES" sz="1200" dirty="0">
              <a:ea typeface="Open Sans"/>
              <a:cs typeface="Open Sans"/>
            </a:endParaRPr>
          </a:p>
        </p:txBody>
      </p:sp>
      <p:sp>
        <p:nvSpPr>
          <p:cNvPr id="42" name="CuadroTexto 16">
            <a:extLst>
              <a:ext uri="{FF2B5EF4-FFF2-40B4-BE49-F238E27FC236}">
                <a16:creationId xmlns:a16="http://schemas.microsoft.com/office/drawing/2014/main" id="{AA4B726D-B7F8-1263-7B34-CFA30B955FA4}"/>
              </a:ext>
            </a:extLst>
          </p:cNvPr>
          <p:cNvSpPr txBox="1"/>
          <p:nvPr/>
        </p:nvSpPr>
        <p:spPr>
          <a:xfrm>
            <a:off x="10117596" y="5730834"/>
            <a:ext cx="207440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200" dirty="0"/>
              <a:t>400m </a:t>
            </a:r>
            <a:r>
              <a:rPr lang="es-ES" sz="1200" dirty="0" err="1"/>
              <a:t>walking</a:t>
            </a:r>
            <a:r>
              <a:rPr lang="es-ES" sz="1200" dirty="0"/>
              <a:t> </a:t>
            </a:r>
            <a:r>
              <a:rPr lang="es-ES" sz="1200" dirty="0" err="1"/>
              <a:t>distance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quiet</a:t>
            </a:r>
            <a:r>
              <a:rPr lang="es-ES" sz="1200" dirty="0"/>
              <a:t> and </a:t>
            </a:r>
            <a:r>
              <a:rPr lang="es-ES" sz="1200" dirty="0" err="1"/>
              <a:t>green</a:t>
            </a:r>
            <a:r>
              <a:rPr lang="es-ES" sz="1200" dirty="0"/>
              <a:t> </a:t>
            </a:r>
            <a:r>
              <a:rPr lang="es-ES" sz="1200" dirty="0" err="1"/>
              <a:t>urban</a:t>
            </a:r>
            <a:r>
              <a:rPr lang="es-ES" sz="1200" dirty="0"/>
              <a:t> </a:t>
            </a:r>
            <a:r>
              <a:rPr lang="es-ES" sz="1200" dirty="0" err="1"/>
              <a:t>areas</a:t>
            </a:r>
            <a:endParaRPr lang="es-ES" sz="1200" dirty="0">
              <a:ea typeface="Open Sans"/>
              <a:cs typeface="Open Sans"/>
            </a:endParaRPr>
          </a:p>
        </p:txBody>
      </p:sp>
      <p:pic>
        <p:nvPicPr>
          <p:cNvPr id="43" name="Imagen 42" descr="Mapa&#10;&#10;Descripción generada automáticamente">
            <a:extLst>
              <a:ext uri="{FF2B5EF4-FFF2-40B4-BE49-F238E27FC236}">
                <a16:creationId xmlns:a16="http://schemas.microsoft.com/office/drawing/2014/main" id="{4902E00D-C16D-9117-3A2D-995C799869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462" y="3956436"/>
            <a:ext cx="1876574" cy="1665628"/>
          </a:xfrm>
          <a:prstGeom prst="rect">
            <a:avLst/>
          </a:prstGeom>
        </p:spPr>
      </p:pic>
      <p:grpSp>
        <p:nvGrpSpPr>
          <p:cNvPr id="70" name="Group 253">
            <a:extLst>
              <a:ext uri="{FF2B5EF4-FFF2-40B4-BE49-F238E27FC236}">
                <a16:creationId xmlns:a16="http://schemas.microsoft.com/office/drawing/2014/main" id="{EC94842B-EE85-53DF-BE32-99B81C24BB41}"/>
              </a:ext>
            </a:extLst>
          </p:cNvPr>
          <p:cNvGrpSpPr/>
          <p:nvPr/>
        </p:nvGrpSpPr>
        <p:grpSpPr>
          <a:xfrm>
            <a:off x="10160585" y="1508461"/>
            <a:ext cx="1931136" cy="1906299"/>
            <a:chOff x="2948166" y="2705903"/>
            <a:chExt cx="3809760" cy="2981523"/>
          </a:xfrm>
        </p:grpSpPr>
        <p:grpSp>
          <p:nvGrpSpPr>
            <p:cNvPr id="71" name="Group 234">
              <a:extLst>
                <a:ext uri="{FF2B5EF4-FFF2-40B4-BE49-F238E27FC236}">
                  <a16:creationId xmlns:a16="http://schemas.microsoft.com/office/drawing/2014/main" id="{F7DCFD31-AE7F-719B-C078-373854F12D7C}"/>
                </a:ext>
              </a:extLst>
            </p:cNvPr>
            <p:cNvGrpSpPr/>
            <p:nvPr/>
          </p:nvGrpSpPr>
          <p:grpSpPr>
            <a:xfrm>
              <a:off x="3326215" y="2705903"/>
              <a:ext cx="2894284" cy="1046151"/>
              <a:chOff x="3326216" y="1292202"/>
              <a:chExt cx="2894284" cy="1046151"/>
            </a:xfrm>
          </p:grpSpPr>
          <p:grpSp>
            <p:nvGrpSpPr>
              <p:cNvPr id="86" name="Grupo 11">
                <a:extLst>
                  <a:ext uri="{FF2B5EF4-FFF2-40B4-BE49-F238E27FC236}">
                    <a16:creationId xmlns:a16="http://schemas.microsoft.com/office/drawing/2014/main" id="{6B52AA49-13B6-4D2A-E88F-6533C43D36A9}"/>
                  </a:ext>
                </a:extLst>
              </p:cNvPr>
              <p:cNvGrpSpPr/>
              <p:nvPr/>
            </p:nvGrpSpPr>
            <p:grpSpPr>
              <a:xfrm>
                <a:off x="3326216" y="1292202"/>
                <a:ext cx="2894282" cy="531525"/>
                <a:chOff x="5335313" y="2083784"/>
                <a:chExt cx="2363513" cy="515008"/>
              </a:xfrm>
            </p:grpSpPr>
            <p:pic>
              <p:nvPicPr>
                <p:cNvPr id="92" name="Gráfico 66" descr="Hombre con relleno sólido">
                  <a:extLst>
                    <a:ext uri="{FF2B5EF4-FFF2-40B4-BE49-F238E27FC236}">
                      <a16:creationId xmlns:a16="http://schemas.microsoft.com/office/drawing/2014/main" id="{2CFBA5ED-A97A-3CC7-4716-89C9A9FEF7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5313" y="2083784"/>
                  <a:ext cx="515008" cy="515008"/>
                </a:xfrm>
                <a:prstGeom prst="rect">
                  <a:avLst/>
                </a:prstGeom>
              </p:spPr>
            </p:pic>
            <p:pic>
              <p:nvPicPr>
                <p:cNvPr id="93" name="Gráfico 67" descr="Hombre con relleno sólido">
                  <a:extLst>
                    <a:ext uri="{FF2B5EF4-FFF2-40B4-BE49-F238E27FC236}">
                      <a16:creationId xmlns:a16="http://schemas.microsoft.com/office/drawing/2014/main" id="{FF6C9AE1-9FAA-A87A-3AD9-55993D01CB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99385" y="2083784"/>
                  <a:ext cx="515008" cy="515008"/>
                </a:xfrm>
                <a:prstGeom prst="rect">
                  <a:avLst/>
                </a:prstGeom>
              </p:spPr>
            </p:pic>
            <p:pic>
              <p:nvPicPr>
                <p:cNvPr id="94" name="Gráfico 68" descr="Hombre con relleno sólido">
                  <a:extLst>
                    <a:ext uri="{FF2B5EF4-FFF2-40B4-BE49-F238E27FC236}">
                      <a16:creationId xmlns:a16="http://schemas.microsoft.com/office/drawing/2014/main" id="{5AF247FF-C734-BA07-E112-A8C72A3EA9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63457" y="2083784"/>
                  <a:ext cx="515008" cy="515008"/>
                </a:xfrm>
                <a:prstGeom prst="rect">
                  <a:avLst/>
                </a:prstGeom>
              </p:spPr>
            </p:pic>
            <p:pic>
              <p:nvPicPr>
                <p:cNvPr id="95" name="Gráfico 69" descr="Hombre con relleno sólido">
                  <a:extLst>
                    <a:ext uri="{FF2B5EF4-FFF2-40B4-BE49-F238E27FC236}">
                      <a16:creationId xmlns:a16="http://schemas.microsoft.com/office/drawing/2014/main" id="{B42D4FD8-F524-8D9D-66D1-1E356F8CB7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27529" y="2083784"/>
                  <a:ext cx="515008" cy="515008"/>
                </a:xfrm>
                <a:prstGeom prst="rect">
                  <a:avLst/>
                </a:prstGeom>
              </p:spPr>
            </p:pic>
            <p:pic>
              <p:nvPicPr>
                <p:cNvPr id="96" name="Gráfico 70" descr="Hombre con relleno sólido">
                  <a:extLst>
                    <a:ext uri="{FF2B5EF4-FFF2-40B4-BE49-F238E27FC236}">
                      <a16:creationId xmlns:a16="http://schemas.microsoft.com/office/drawing/2014/main" id="{26F71E21-3BE7-F6F6-8FAF-D03FA4C271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91601" y="2083784"/>
                  <a:ext cx="515008" cy="515008"/>
                </a:xfrm>
                <a:prstGeom prst="rect">
                  <a:avLst/>
                </a:prstGeom>
              </p:spPr>
            </p:pic>
            <p:pic>
              <p:nvPicPr>
                <p:cNvPr id="97" name="Gráfico 71" descr="Hombre con relleno sólido">
                  <a:extLst>
                    <a:ext uri="{FF2B5EF4-FFF2-40B4-BE49-F238E27FC236}">
                      <a16:creationId xmlns:a16="http://schemas.microsoft.com/office/drawing/2014/main" id="{9653E1E6-BC26-8C87-FB0F-9C6085884A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55673" y="2083784"/>
                  <a:ext cx="515008" cy="515008"/>
                </a:xfrm>
                <a:prstGeom prst="rect">
                  <a:avLst/>
                </a:prstGeom>
              </p:spPr>
            </p:pic>
            <p:pic>
              <p:nvPicPr>
                <p:cNvPr id="98" name="Gráfico 72" descr="Hombre con relleno sólido">
                  <a:extLst>
                    <a:ext uri="{FF2B5EF4-FFF2-40B4-BE49-F238E27FC236}">
                      <a16:creationId xmlns:a16="http://schemas.microsoft.com/office/drawing/2014/main" id="{68BD455C-41AB-5746-3C3E-18F99AA66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19745" y="2083784"/>
                  <a:ext cx="515008" cy="515008"/>
                </a:xfrm>
                <a:prstGeom prst="rect">
                  <a:avLst/>
                </a:prstGeom>
              </p:spPr>
            </p:pic>
            <p:pic>
              <p:nvPicPr>
                <p:cNvPr id="99" name="Gráfico 73" descr="Hombre con relleno sólido">
                  <a:extLst>
                    <a:ext uri="{FF2B5EF4-FFF2-40B4-BE49-F238E27FC236}">
                      <a16:creationId xmlns:a16="http://schemas.microsoft.com/office/drawing/2014/main" id="{6E4987E7-BBC3-046B-52D9-55C5FEE18D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83818" y="2083784"/>
                  <a:ext cx="515008" cy="515008"/>
                </a:xfrm>
                <a:prstGeom prst="rect">
                  <a:avLst/>
                </a:prstGeom>
              </p:spPr>
            </p:pic>
          </p:grpSp>
          <p:grpSp>
            <p:nvGrpSpPr>
              <p:cNvPr id="87" name="Grupo 12">
                <a:extLst>
                  <a:ext uri="{FF2B5EF4-FFF2-40B4-BE49-F238E27FC236}">
                    <a16:creationId xmlns:a16="http://schemas.microsoft.com/office/drawing/2014/main" id="{9E7D13B6-45EE-75C5-5D6D-01C2D3664F03}"/>
                  </a:ext>
                </a:extLst>
              </p:cNvPr>
              <p:cNvGrpSpPr/>
              <p:nvPr/>
            </p:nvGrpSpPr>
            <p:grpSpPr>
              <a:xfrm>
                <a:off x="4619714" y="1806828"/>
                <a:ext cx="1600786" cy="531525"/>
                <a:chOff x="6391601" y="2083784"/>
                <a:chExt cx="1307225" cy="515008"/>
              </a:xfrm>
            </p:grpSpPr>
            <p:pic>
              <p:nvPicPr>
                <p:cNvPr id="88" name="Gráfico 62" descr="Hombre con relleno sólido">
                  <a:extLst>
                    <a:ext uri="{FF2B5EF4-FFF2-40B4-BE49-F238E27FC236}">
                      <a16:creationId xmlns:a16="http://schemas.microsoft.com/office/drawing/2014/main" id="{C0976210-150C-5E0B-C98A-F30B87F905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91601" y="2083784"/>
                  <a:ext cx="515008" cy="515008"/>
                </a:xfrm>
                <a:prstGeom prst="rect">
                  <a:avLst/>
                </a:prstGeom>
              </p:spPr>
            </p:pic>
            <p:pic>
              <p:nvPicPr>
                <p:cNvPr id="89" name="Gráfico 63" descr="Hombre con relleno sólido">
                  <a:extLst>
                    <a:ext uri="{FF2B5EF4-FFF2-40B4-BE49-F238E27FC236}">
                      <a16:creationId xmlns:a16="http://schemas.microsoft.com/office/drawing/2014/main" id="{9555ED41-2228-E5D9-1910-A7BBEC6769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55673" y="2083784"/>
                  <a:ext cx="515008" cy="515008"/>
                </a:xfrm>
                <a:prstGeom prst="rect">
                  <a:avLst/>
                </a:prstGeom>
              </p:spPr>
            </p:pic>
            <p:pic>
              <p:nvPicPr>
                <p:cNvPr id="90" name="Gráfico 64" descr="Hombre con relleno sólido">
                  <a:extLst>
                    <a:ext uri="{FF2B5EF4-FFF2-40B4-BE49-F238E27FC236}">
                      <a16:creationId xmlns:a16="http://schemas.microsoft.com/office/drawing/2014/main" id="{B5615C21-3C01-1083-23A0-E27AAE0402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19745" y="2083784"/>
                  <a:ext cx="515008" cy="515008"/>
                </a:xfrm>
                <a:prstGeom prst="rect">
                  <a:avLst/>
                </a:prstGeom>
              </p:spPr>
            </p:pic>
            <p:pic>
              <p:nvPicPr>
                <p:cNvPr id="91" name="Gráfico 65" descr="Hombre con relleno sólido">
                  <a:extLst>
                    <a:ext uri="{FF2B5EF4-FFF2-40B4-BE49-F238E27FC236}">
                      <a16:creationId xmlns:a16="http://schemas.microsoft.com/office/drawing/2014/main" id="{E33656C3-9A7D-A641-C67C-F6AB4F6653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83818" y="2083784"/>
                  <a:ext cx="515008" cy="5150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7" name="Grupo 15">
              <a:extLst>
                <a:ext uri="{FF2B5EF4-FFF2-40B4-BE49-F238E27FC236}">
                  <a16:creationId xmlns:a16="http://schemas.microsoft.com/office/drawing/2014/main" id="{996E63CD-5CEA-4D1C-5DD0-91B0795A04AC}"/>
                </a:ext>
              </a:extLst>
            </p:cNvPr>
            <p:cNvGrpSpPr/>
            <p:nvPr/>
          </p:nvGrpSpPr>
          <p:grpSpPr>
            <a:xfrm>
              <a:off x="3649590" y="3840905"/>
              <a:ext cx="2570908" cy="531525"/>
              <a:chOff x="5599385" y="2083784"/>
              <a:chExt cx="2099441" cy="515008"/>
            </a:xfrm>
          </p:grpSpPr>
          <p:pic>
            <p:nvPicPr>
              <p:cNvPr id="79" name="Gráfico 35" descr="Hombre con relleno sólido">
                <a:extLst>
                  <a:ext uri="{FF2B5EF4-FFF2-40B4-BE49-F238E27FC236}">
                    <a16:creationId xmlns:a16="http://schemas.microsoft.com/office/drawing/2014/main" id="{2879CED9-6412-7D2A-BC08-08F006070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599385" y="2083784"/>
                <a:ext cx="515008" cy="515008"/>
              </a:xfrm>
              <a:prstGeom prst="rect">
                <a:avLst/>
              </a:prstGeom>
            </p:spPr>
          </p:pic>
          <p:pic>
            <p:nvPicPr>
              <p:cNvPr id="80" name="Gráfico 36" descr="Hombre con relleno sólido">
                <a:extLst>
                  <a:ext uri="{FF2B5EF4-FFF2-40B4-BE49-F238E27FC236}">
                    <a16:creationId xmlns:a16="http://schemas.microsoft.com/office/drawing/2014/main" id="{7A4D39BD-C3B1-30AF-DA8C-39E83285F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863457" y="2083784"/>
                <a:ext cx="515008" cy="515008"/>
              </a:xfrm>
              <a:prstGeom prst="rect">
                <a:avLst/>
              </a:prstGeom>
            </p:spPr>
          </p:pic>
          <p:pic>
            <p:nvPicPr>
              <p:cNvPr id="81" name="Gráfico 37" descr="Hombre con relleno sólido">
                <a:extLst>
                  <a:ext uri="{FF2B5EF4-FFF2-40B4-BE49-F238E27FC236}">
                    <a16:creationId xmlns:a16="http://schemas.microsoft.com/office/drawing/2014/main" id="{27B8F9DE-B88F-7AC6-05DD-BF5367814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127529" y="2083784"/>
                <a:ext cx="515008" cy="515008"/>
              </a:xfrm>
              <a:prstGeom prst="rect">
                <a:avLst/>
              </a:prstGeom>
            </p:spPr>
          </p:pic>
          <p:pic>
            <p:nvPicPr>
              <p:cNvPr id="82" name="Gráfico 38" descr="Hombre con relleno sólido">
                <a:extLst>
                  <a:ext uri="{FF2B5EF4-FFF2-40B4-BE49-F238E27FC236}">
                    <a16:creationId xmlns:a16="http://schemas.microsoft.com/office/drawing/2014/main" id="{6C24F160-1C07-8696-06BF-75AD323B7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391601" y="2083784"/>
                <a:ext cx="515008" cy="515008"/>
              </a:xfrm>
              <a:prstGeom prst="rect">
                <a:avLst/>
              </a:prstGeom>
            </p:spPr>
          </p:pic>
          <p:pic>
            <p:nvPicPr>
              <p:cNvPr id="83" name="Gráfico 39" descr="Hombre con relleno sólido">
                <a:extLst>
                  <a:ext uri="{FF2B5EF4-FFF2-40B4-BE49-F238E27FC236}">
                    <a16:creationId xmlns:a16="http://schemas.microsoft.com/office/drawing/2014/main" id="{7A671DBD-473F-CBAF-2193-E22343C287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655673" y="2083784"/>
                <a:ext cx="515008" cy="515008"/>
              </a:xfrm>
              <a:prstGeom prst="rect">
                <a:avLst/>
              </a:prstGeom>
            </p:spPr>
          </p:pic>
          <p:pic>
            <p:nvPicPr>
              <p:cNvPr id="84" name="Gráfico 40" descr="Hombre con relleno sólido">
                <a:extLst>
                  <a:ext uri="{FF2B5EF4-FFF2-40B4-BE49-F238E27FC236}">
                    <a16:creationId xmlns:a16="http://schemas.microsoft.com/office/drawing/2014/main" id="{62FB0BB6-8582-7A63-40AD-581F36D23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919745" y="2083784"/>
                <a:ext cx="515008" cy="515008"/>
              </a:xfrm>
              <a:prstGeom prst="rect">
                <a:avLst/>
              </a:prstGeom>
            </p:spPr>
          </p:pic>
          <p:pic>
            <p:nvPicPr>
              <p:cNvPr id="85" name="Gráfico 41" descr="Hombre con relleno sólido">
                <a:extLst>
                  <a:ext uri="{FF2B5EF4-FFF2-40B4-BE49-F238E27FC236}">
                    <a16:creationId xmlns:a16="http://schemas.microsoft.com/office/drawing/2014/main" id="{9A465938-9DD7-5183-413A-C1F5E3388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183818" y="2083784"/>
                <a:ext cx="515008" cy="515008"/>
              </a:xfrm>
              <a:prstGeom prst="rect">
                <a:avLst/>
              </a:prstGeom>
            </p:spPr>
          </p:pic>
        </p:grpSp>
        <p:sp>
          <p:nvSpPr>
            <p:cNvPr id="78" name="TextBox 236">
              <a:extLst>
                <a:ext uri="{FF2B5EF4-FFF2-40B4-BE49-F238E27FC236}">
                  <a16:creationId xmlns:a16="http://schemas.microsoft.com/office/drawing/2014/main" id="{F396D165-7DDC-2671-A88E-C67102B427BA}"/>
                </a:ext>
              </a:extLst>
            </p:cNvPr>
            <p:cNvSpPr txBox="1"/>
            <p:nvPr/>
          </p:nvSpPr>
          <p:spPr>
            <a:xfrm>
              <a:off x="2948166" y="4676540"/>
              <a:ext cx="3809760" cy="101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People </a:t>
              </a:r>
              <a:r>
                <a:rPr lang="es-ES" sz="1200" dirty="0" err="1"/>
                <a:t>with</a:t>
              </a:r>
              <a:r>
                <a:rPr lang="es-ES" sz="1200" dirty="0"/>
                <a:t> </a:t>
              </a:r>
              <a:r>
                <a:rPr lang="es-ES" sz="1200" dirty="0" err="1"/>
                <a:t>access</a:t>
              </a:r>
              <a:r>
                <a:rPr lang="es-ES" sz="1200" dirty="0"/>
                <a:t> </a:t>
              </a:r>
              <a:r>
                <a:rPr lang="es-ES" sz="1200" dirty="0" err="1"/>
                <a:t>to</a:t>
              </a:r>
              <a:r>
                <a:rPr lang="es-ES" sz="1200" dirty="0"/>
                <a:t> </a:t>
              </a:r>
              <a:r>
                <a:rPr lang="es-ES" sz="1200" dirty="0" err="1"/>
                <a:t>green</a:t>
              </a:r>
              <a:r>
                <a:rPr lang="es-ES" sz="1200" dirty="0"/>
                <a:t> </a:t>
              </a:r>
              <a:r>
                <a:rPr lang="es-ES" sz="1200" dirty="0" err="1"/>
                <a:t>urban</a:t>
              </a:r>
              <a:r>
                <a:rPr lang="es-ES" sz="1200" dirty="0"/>
                <a:t> </a:t>
              </a:r>
              <a:r>
                <a:rPr lang="es-ES" sz="1200" dirty="0" err="1"/>
                <a:t>areas</a:t>
              </a:r>
              <a:r>
                <a:rPr lang="es-ES" sz="1200" dirty="0"/>
                <a:t> in 400 m </a:t>
              </a:r>
              <a:r>
                <a:rPr lang="es-ES" sz="1200" dirty="0" err="1"/>
                <a:t>walking</a:t>
              </a:r>
              <a:r>
                <a:rPr lang="es-ES" sz="1200" dirty="0"/>
                <a:t> </a:t>
              </a:r>
              <a:r>
                <a:rPr lang="es-ES" sz="1200" dirty="0" err="1"/>
                <a:t>distance</a:t>
              </a:r>
              <a:r>
                <a:rPr lang="es-ES" sz="1200" dirty="0"/>
                <a:t> </a:t>
              </a:r>
              <a:endParaRPr lang="en-GB" sz="1200" dirty="0"/>
            </a:p>
          </p:txBody>
        </p:sp>
      </p:grpSp>
      <p:cxnSp>
        <p:nvCxnSpPr>
          <p:cNvPr id="100" name="Connector de fletxa recta 67">
            <a:extLst>
              <a:ext uri="{FF2B5EF4-FFF2-40B4-BE49-F238E27FC236}">
                <a16:creationId xmlns:a16="http://schemas.microsoft.com/office/drawing/2014/main" id="{66862B17-99C3-89A0-033B-ED67E2A9E6C6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942181" y="3112398"/>
            <a:ext cx="0" cy="805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or de fletxa recta 65">
            <a:extLst>
              <a:ext uri="{FF2B5EF4-FFF2-40B4-BE49-F238E27FC236}">
                <a16:creationId xmlns:a16="http://schemas.microsoft.com/office/drawing/2014/main" id="{8FA0785A-53CF-D9CF-7E4C-4141811A0C21}"/>
              </a:ext>
            </a:extLst>
          </p:cNvPr>
          <p:cNvCxnSpPr>
            <a:cxnSpLocks/>
          </p:cNvCxnSpPr>
          <p:nvPr/>
        </p:nvCxnSpPr>
        <p:spPr>
          <a:xfrm>
            <a:off x="7729114" y="4800836"/>
            <a:ext cx="417886" cy="7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or de fletxa recta 65">
            <a:extLst>
              <a:ext uri="{FF2B5EF4-FFF2-40B4-BE49-F238E27FC236}">
                <a16:creationId xmlns:a16="http://schemas.microsoft.com/office/drawing/2014/main" id="{3EE8EA16-7B3E-0B1D-524D-B715B68AEE17}"/>
              </a:ext>
            </a:extLst>
          </p:cNvPr>
          <p:cNvCxnSpPr>
            <a:cxnSpLocks/>
          </p:cNvCxnSpPr>
          <p:nvPr/>
        </p:nvCxnSpPr>
        <p:spPr>
          <a:xfrm>
            <a:off x="9896296" y="4804472"/>
            <a:ext cx="417886" cy="7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or de fletxa recta 65">
            <a:extLst>
              <a:ext uri="{FF2B5EF4-FFF2-40B4-BE49-F238E27FC236}">
                <a16:creationId xmlns:a16="http://schemas.microsoft.com/office/drawing/2014/main" id="{CC9A42A2-9EB6-63BD-BA0D-0982AEA007E6}"/>
              </a:ext>
            </a:extLst>
          </p:cNvPr>
          <p:cNvCxnSpPr>
            <a:cxnSpLocks/>
          </p:cNvCxnSpPr>
          <p:nvPr/>
        </p:nvCxnSpPr>
        <p:spPr>
          <a:xfrm flipV="1">
            <a:off x="11314885" y="3556065"/>
            <a:ext cx="0" cy="400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916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0EC962-891B-1B0E-53A6-09DF5863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31" y="1197639"/>
            <a:ext cx="11002464" cy="958708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Tendencias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exposición</a:t>
            </a:r>
            <a:r>
              <a:rPr lang="en-GB" dirty="0"/>
              <a:t> al </a:t>
            </a:r>
            <a:r>
              <a:rPr lang="en-GB" dirty="0" err="1"/>
              <a:t>ruido</a:t>
            </a:r>
            <a:r>
              <a:rPr lang="en-GB" dirty="0"/>
              <a:t> (2007 – 2017)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22A7D52-0CCB-7AA3-CBC7-FB41FACC9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05" y="2068020"/>
            <a:ext cx="5355087" cy="4272400"/>
          </a:xfrm>
          <a:prstGeom prst="rect">
            <a:avLst/>
          </a:prstGeom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A0FAB650-80C4-3FCB-195E-756DDF331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149" y="2063229"/>
            <a:ext cx="5029720" cy="427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76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2A1D14C-4138-8B81-4D0B-4A05CBC9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54" y="1676994"/>
            <a:ext cx="3120737" cy="928048"/>
          </a:xfrm>
        </p:spPr>
        <p:txBody>
          <a:bodyPr>
            <a:normAutofit fontScale="90000"/>
          </a:bodyPr>
          <a:lstStyle/>
          <a:p>
            <a:r>
              <a:rPr lang="ca-ES" dirty="0" err="1"/>
              <a:t>Escenarios</a:t>
            </a:r>
            <a:r>
              <a:rPr lang="ca-ES" dirty="0"/>
              <a:t> en la </a:t>
            </a:r>
            <a:r>
              <a:rPr lang="ca-ES" dirty="0" err="1"/>
              <a:t>exposición</a:t>
            </a:r>
            <a:r>
              <a:rPr lang="ca-ES" dirty="0"/>
              <a:t> al </a:t>
            </a:r>
            <a:r>
              <a:rPr lang="ca-ES" dirty="0" err="1"/>
              <a:t>ruido</a:t>
            </a:r>
            <a:r>
              <a:rPr lang="ca-ES" dirty="0"/>
              <a:t> 2017 - 2030</a:t>
            </a:r>
            <a:endParaRPr lang="es-ES" dirty="0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229E0034-FAA0-F3A4-DEB6-393D233A0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C1F29AB9-F387-2FF9-6B2F-177B51575BC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01967" y="2606484"/>
            <a:ext cx="3787057" cy="3494278"/>
          </a:xfrm>
        </p:spPr>
        <p:txBody>
          <a:bodyPr>
            <a:norm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Los </a:t>
            </a:r>
            <a:r>
              <a:rPr lang="en-US" sz="1400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resultados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muestran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que </a:t>
            </a:r>
            <a:r>
              <a:rPr lang="en-US" sz="1400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el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objetivo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del ZPAP (</a:t>
            </a:r>
            <a:r>
              <a:rPr lang="en-US" sz="1400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reducir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el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30% las personas con </a:t>
            </a:r>
            <a:r>
              <a:rPr lang="en-US" sz="1400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molestia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crónica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al </a:t>
            </a:r>
            <a:r>
              <a:rPr lang="en-US" sz="1400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ruido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del </a:t>
            </a:r>
            <a:r>
              <a:rPr lang="en-US" sz="1400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transporte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desde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 2017) es poco probable que se </a:t>
            </a:r>
            <a:r>
              <a:rPr lang="en-US" sz="1400" b="0" i="0" dirty="0" err="1">
                <a:solidFill>
                  <a:srgbClr val="000000"/>
                </a:solidFill>
                <a:effectLst/>
                <a:highlight>
                  <a:srgbClr val="F3F3F3"/>
                </a:highlight>
                <a:latin typeface="Open Sans" panose="020B0606030504020204" pitchFamily="34" charset="0"/>
              </a:rPr>
              <a:t>cumpla</a:t>
            </a:r>
            <a:endParaRPr lang="en-US" sz="1400" b="0" i="0" dirty="0">
              <a:solidFill>
                <a:srgbClr val="000000"/>
              </a:solidFill>
              <a:effectLst/>
              <a:highlight>
                <a:srgbClr val="F3F3F3"/>
              </a:highlight>
              <a:latin typeface="Open Sans" panose="020B0606030504020204" pitchFamily="34" charset="0"/>
            </a:endParaRPr>
          </a:p>
          <a:p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Dificultad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para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reducir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la gran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cantidad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de población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expuesta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ruido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tráfico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viario</a:t>
            </a:r>
            <a:endParaRPr lang="en-US" sz="1400" dirty="0">
              <a:solidFill>
                <a:srgbClr val="000000"/>
              </a:solidFill>
              <a:highlight>
                <a:srgbClr val="F3F3F3"/>
              </a:highlight>
              <a:latin typeface="Open Sans" panose="020B060603050402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Se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necesitan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medidas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reduzcan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exposición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niveles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altos de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ruido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pero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también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niveles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marca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la OMS para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conseguir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highlight>
                  <a:srgbClr val="F3F3F3"/>
                </a:highlight>
                <a:latin typeface="Open Sans" panose="020B0606030504020204" pitchFamily="34" charset="0"/>
              </a:rPr>
              <a:t>objetivos</a:t>
            </a:r>
            <a:endParaRPr lang="en-US" sz="1400" dirty="0">
              <a:solidFill>
                <a:srgbClr val="000000"/>
              </a:solidFill>
              <a:highlight>
                <a:srgbClr val="F3F3F3"/>
              </a:highlight>
              <a:latin typeface="Open Sans" panose="020B0606030504020204" pitchFamily="34" charset="0"/>
            </a:endParaRP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A297DE04-CC00-2D1B-B3BB-C62E2445A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024" y="1199012"/>
            <a:ext cx="8001009" cy="4669976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7A957507-91FC-422E-2616-DB1DB7BE0800}"/>
              </a:ext>
            </a:extLst>
          </p:cNvPr>
          <p:cNvSpPr txBox="1"/>
          <p:nvPr/>
        </p:nvSpPr>
        <p:spPr>
          <a:xfrm>
            <a:off x="5991225" y="5943600"/>
            <a:ext cx="3571875" cy="314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/>
              <a:t>Source</a:t>
            </a:r>
            <a:r>
              <a:rPr lang="ca-ES" dirty="0"/>
              <a:t>: ETC-HE Report 2022/5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3913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89DA55-3B00-7801-EA67-DA25DD55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27CC516-A5F5-D1BB-8D55-8F7E4457E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" y="-31706"/>
            <a:ext cx="6169921" cy="67284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D53304-9BC3-759D-FD21-985024269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723" y="-31706"/>
            <a:ext cx="5193651" cy="6889706"/>
          </a:xfrm>
          <a:prstGeom prst="rect">
            <a:avLst/>
          </a:prstGeom>
        </p:spPr>
      </p:pic>
      <p:sp>
        <p:nvSpPr>
          <p:cNvPr id="3" name="QuadreDeText 2">
            <a:extLst>
              <a:ext uri="{FF2B5EF4-FFF2-40B4-BE49-F238E27FC236}">
                <a16:creationId xmlns:a16="http://schemas.microsoft.com/office/drawing/2014/main" id="{73A3D725-24E6-A1A0-2F3D-93737437EF24}"/>
              </a:ext>
            </a:extLst>
          </p:cNvPr>
          <p:cNvSpPr txBox="1"/>
          <p:nvPr/>
        </p:nvSpPr>
        <p:spPr>
          <a:xfrm>
            <a:off x="758946" y="6580908"/>
            <a:ext cx="59561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a-ES" sz="1200" dirty="0" err="1"/>
              <a:t>Source</a:t>
            </a:r>
            <a:r>
              <a:rPr lang="ca-ES" sz="1200" dirty="0"/>
              <a:t>: https://www.eea.europa.eu/publications/outlook-to-2030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476933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5F08BD5-8D61-8A6D-5BA0-CB670621A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la </a:t>
            </a:r>
            <a:r>
              <a:rPr lang="en-GB" dirty="0" err="1"/>
              <a:t>espera</a:t>
            </a:r>
            <a:r>
              <a:rPr lang="en-GB" dirty="0"/>
              <a:t> de </a:t>
            </a:r>
            <a:r>
              <a:rPr lang="en-GB" dirty="0" err="1"/>
              <a:t>procesar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datos</a:t>
            </a:r>
            <a:r>
              <a:rPr lang="en-GB" dirty="0"/>
              <a:t> de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mapas</a:t>
            </a:r>
            <a:r>
              <a:rPr lang="en-GB" dirty="0"/>
              <a:t> </a:t>
            </a:r>
            <a:r>
              <a:rPr lang="en-GB" dirty="0" err="1"/>
              <a:t>estratégicos</a:t>
            </a:r>
            <a:r>
              <a:rPr lang="en-GB" dirty="0"/>
              <a:t> de 2022…</a:t>
            </a:r>
            <a:endParaRPr lang="es-ES" dirty="0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E1257A99-D61F-9C7F-F89D-D7B71216C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5050"/>
            <a:ext cx="10515600" cy="3871913"/>
          </a:xfrm>
        </p:spPr>
        <p:txBody>
          <a:bodyPr>
            <a:normAutofit/>
          </a:bodyPr>
          <a:lstStyle/>
          <a:p>
            <a:r>
              <a:rPr lang="ca-ES" dirty="0"/>
              <a:t>8 </a:t>
            </a:r>
            <a:r>
              <a:rPr lang="ca-ES" dirty="0" err="1"/>
              <a:t>países</a:t>
            </a:r>
            <a:r>
              <a:rPr lang="ca-ES" dirty="0"/>
              <a:t> (de una total de 32) no han </a:t>
            </a:r>
            <a:r>
              <a:rPr lang="ca-ES" dirty="0" err="1"/>
              <a:t>entregado</a:t>
            </a:r>
            <a:r>
              <a:rPr lang="ca-ES" dirty="0"/>
              <a:t> ninguna </a:t>
            </a:r>
            <a:r>
              <a:rPr lang="ca-ES" dirty="0" err="1"/>
              <a:t>información</a:t>
            </a:r>
            <a:endParaRPr lang="ca-ES" dirty="0"/>
          </a:p>
          <a:p>
            <a:r>
              <a:rPr lang="es-ES" dirty="0"/>
              <a:t>De los países que han entregado fuentes de ruido y mapas estratégicos: </a:t>
            </a:r>
          </a:p>
        </p:txBody>
      </p:sp>
      <p:graphicFrame>
        <p:nvGraphicFramePr>
          <p:cNvPr id="4" name="Taula 3">
            <a:extLst>
              <a:ext uri="{FF2B5EF4-FFF2-40B4-BE49-F238E27FC236}">
                <a16:creationId xmlns:a16="http://schemas.microsoft.com/office/drawing/2014/main" id="{6E719AE6-ADFE-1E44-7850-AF79F8F63872}"/>
              </a:ext>
            </a:extLst>
          </p:cNvPr>
          <p:cNvGraphicFramePr>
            <a:graphicFrameLocks noGrp="1"/>
          </p:cNvGraphicFramePr>
          <p:nvPr/>
        </p:nvGraphicFramePr>
        <p:xfrm>
          <a:off x="584785" y="3870643"/>
          <a:ext cx="11281634" cy="2306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98642">
                  <a:extLst>
                    <a:ext uri="{9D8B030D-6E8A-4147-A177-3AD203B41FA5}">
                      <a16:colId xmlns:a16="http://schemas.microsoft.com/office/drawing/2014/main" val="2319005025"/>
                    </a:ext>
                  </a:extLst>
                </a:gridCol>
                <a:gridCol w="1558636">
                  <a:extLst>
                    <a:ext uri="{9D8B030D-6E8A-4147-A177-3AD203B41FA5}">
                      <a16:colId xmlns:a16="http://schemas.microsoft.com/office/drawing/2014/main" val="1583937570"/>
                    </a:ext>
                  </a:extLst>
                </a:gridCol>
                <a:gridCol w="966355">
                  <a:extLst>
                    <a:ext uri="{9D8B030D-6E8A-4147-A177-3AD203B41FA5}">
                      <a16:colId xmlns:a16="http://schemas.microsoft.com/office/drawing/2014/main" val="3313840681"/>
                    </a:ext>
                  </a:extLst>
                </a:gridCol>
                <a:gridCol w="1215736">
                  <a:extLst>
                    <a:ext uri="{9D8B030D-6E8A-4147-A177-3AD203B41FA5}">
                      <a16:colId xmlns:a16="http://schemas.microsoft.com/office/drawing/2014/main" val="3814036059"/>
                    </a:ext>
                  </a:extLst>
                </a:gridCol>
                <a:gridCol w="1475509">
                  <a:extLst>
                    <a:ext uri="{9D8B030D-6E8A-4147-A177-3AD203B41FA5}">
                      <a16:colId xmlns:a16="http://schemas.microsoft.com/office/drawing/2014/main" val="773590177"/>
                    </a:ext>
                  </a:extLst>
                </a:gridCol>
                <a:gridCol w="1797627">
                  <a:extLst>
                    <a:ext uri="{9D8B030D-6E8A-4147-A177-3AD203B41FA5}">
                      <a16:colId xmlns:a16="http://schemas.microsoft.com/office/drawing/2014/main" val="2392539911"/>
                    </a:ext>
                  </a:extLst>
                </a:gridCol>
                <a:gridCol w="2369129">
                  <a:extLst>
                    <a:ext uri="{9D8B030D-6E8A-4147-A177-3AD203B41FA5}">
                      <a16:colId xmlns:a16="http://schemas.microsoft.com/office/drawing/2014/main" val="3188360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a-ES" sz="1600" dirty="0"/>
                        <a:t>Fuente de </a:t>
                      </a:r>
                      <a:r>
                        <a:rPr lang="ca-ES" sz="1600" dirty="0" err="1"/>
                        <a:t>ruido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dirty="0" err="1"/>
                        <a:t>Datos</a:t>
                      </a:r>
                      <a:r>
                        <a:rPr lang="ca-ES" sz="1600" dirty="0"/>
                        <a:t> </a:t>
                      </a:r>
                      <a:r>
                        <a:rPr lang="ca-ES" sz="1600" dirty="0" err="1"/>
                        <a:t>esperados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dirty="0" err="1"/>
                        <a:t>Datos</a:t>
                      </a:r>
                      <a:r>
                        <a:rPr lang="ca-ES" sz="1600" dirty="0"/>
                        <a:t> que </a:t>
                      </a:r>
                      <a:r>
                        <a:rPr lang="ca-ES" sz="1600" dirty="0" err="1"/>
                        <a:t>faltan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dirty="0" err="1"/>
                        <a:t>Países</a:t>
                      </a:r>
                      <a:r>
                        <a:rPr lang="ca-ES" sz="1600" dirty="0"/>
                        <a:t> </a:t>
                      </a:r>
                      <a:r>
                        <a:rPr lang="ca-ES" sz="1600" dirty="0" err="1"/>
                        <a:t>completos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dirty="0" err="1"/>
                        <a:t>Países</a:t>
                      </a:r>
                      <a:r>
                        <a:rPr lang="ca-ES" sz="1600" dirty="0"/>
                        <a:t> </a:t>
                      </a:r>
                      <a:r>
                        <a:rPr lang="ca-ES" sz="1600" dirty="0" err="1"/>
                        <a:t>incompletos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dirty="0" err="1"/>
                        <a:t>Países</a:t>
                      </a:r>
                      <a:r>
                        <a:rPr lang="ca-ES" sz="1600" dirty="0"/>
                        <a:t> que no han </a:t>
                      </a:r>
                      <a:r>
                        <a:rPr lang="ca-ES" sz="1600" dirty="0" err="1"/>
                        <a:t>entregado</a:t>
                      </a:r>
                      <a:r>
                        <a:rPr lang="ca-ES" sz="1600" dirty="0"/>
                        <a:t> MER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600" dirty="0" err="1"/>
                        <a:t>Países</a:t>
                      </a:r>
                      <a:r>
                        <a:rPr lang="ca-ES" sz="1600" dirty="0"/>
                        <a:t> que no </a:t>
                      </a:r>
                      <a:r>
                        <a:rPr lang="ca-ES" sz="1600" dirty="0" err="1"/>
                        <a:t>tienen</a:t>
                      </a:r>
                      <a:r>
                        <a:rPr lang="ca-ES" sz="1600" dirty="0"/>
                        <a:t> </a:t>
                      </a:r>
                      <a:r>
                        <a:rPr lang="ca-ES" sz="1600" dirty="0" err="1"/>
                        <a:t>fuente</a:t>
                      </a:r>
                      <a:r>
                        <a:rPr lang="ca-ES" sz="1600" dirty="0"/>
                        <a:t> de </a:t>
                      </a:r>
                      <a:r>
                        <a:rPr lang="ca-ES" sz="1600" dirty="0" err="1"/>
                        <a:t>ruido</a:t>
                      </a:r>
                      <a:r>
                        <a:rPr lang="ca-ES" sz="1600" dirty="0"/>
                        <a:t> (</a:t>
                      </a:r>
                      <a:r>
                        <a:rPr lang="ca-ES" sz="1600" dirty="0" err="1"/>
                        <a:t>según</a:t>
                      </a:r>
                      <a:r>
                        <a:rPr lang="ca-ES" sz="1600" dirty="0"/>
                        <a:t> </a:t>
                      </a:r>
                      <a:r>
                        <a:rPr lang="ca-ES" sz="1600" dirty="0" err="1"/>
                        <a:t>umbrales</a:t>
                      </a:r>
                      <a:r>
                        <a:rPr lang="ca-ES" sz="1600" dirty="0"/>
                        <a:t> END)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700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sz="1800" dirty="0" err="1"/>
                        <a:t>Aglomeraciones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372 +/- 100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99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12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11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1 (+8)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-</a:t>
                      </a:r>
                      <a:endParaRPr lang="es-E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285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sz="1800" dirty="0" err="1"/>
                        <a:t>Aeropuertos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65 +/-10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1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18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1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- (+8)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5</a:t>
                      </a:r>
                      <a:endParaRPr lang="es-E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080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sz="1800" dirty="0" err="1"/>
                        <a:t>Ejes</a:t>
                      </a:r>
                      <a:r>
                        <a:rPr lang="ca-ES" sz="1800" dirty="0"/>
                        <a:t> </a:t>
                      </a:r>
                      <a:r>
                        <a:rPr lang="ca-ES" sz="1800" dirty="0" err="1"/>
                        <a:t>viarios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14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7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3 (+8)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-</a:t>
                      </a:r>
                      <a:endParaRPr lang="es-E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535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sz="1800" dirty="0" err="1"/>
                        <a:t>Ejes</a:t>
                      </a:r>
                      <a:r>
                        <a:rPr lang="ca-ES" sz="1800" dirty="0"/>
                        <a:t> </a:t>
                      </a:r>
                      <a:r>
                        <a:rPr lang="ca-ES" sz="1800" dirty="0" err="1"/>
                        <a:t>ferroviarios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11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6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2 (+8)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sz="1800" dirty="0"/>
                        <a:t>5</a:t>
                      </a:r>
                      <a:endParaRPr lang="es-E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934323"/>
                  </a:ext>
                </a:extLst>
              </a:tr>
            </a:tbl>
          </a:graphicData>
        </a:graphic>
      </p:graphicFrame>
      <p:sp>
        <p:nvSpPr>
          <p:cNvPr id="5" name="QuadreDeText 4">
            <a:extLst>
              <a:ext uri="{FF2B5EF4-FFF2-40B4-BE49-F238E27FC236}">
                <a16:creationId xmlns:a16="http://schemas.microsoft.com/office/drawing/2014/main" id="{6FEBD75A-4E03-F5E9-FFCF-645B96A2665A}"/>
              </a:ext>
            </a:extLst>
          </p:cNvPr>
          <p:cNvSpPr txBox="1"/>
          <p:nvPr/>
        </p:nvSpPr>
        <p:spPr>
          <a:xfrm>
            <a:off x="8717973" y="6390409"/>
            <a:ext cx="3054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/>
              <a:t>Datos</a:t>
            </a:r>
            <a:r>
              <a:rPr lang="ca-ES" dirty="0"/>
              <a:t> disponibles a 01/04/2024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7983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FDE957-4309-144A-C44B-6FCF6DB4D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181"/>
            <a:ext cx="10515600" cy="818689"/>
          </a:xfrm>
        </p:spPr>
        <p:txBody>
          <a:bodyPr/>
          <a:lstStyle/>
          <a:p>
            <a:r>
              <a:rPr lang="en-GB" dirty="0" err="1"/>
              <a:t>Algunas</a:t>
            </a:r>
            <a:r>
              <a:rPr lang="en-GB" dirty="0"/>
              <a:t> </a:t>
            </a:r>
            <a:r>
              <a:rPr lang="en-GB" dirty="0" err="1"/>
              <a:t>referencias</a:t>
            </a:r>
            <a:endParaRPr lang="en-GB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97CF70-73E1-ECCB-2C03-F52D5BD3D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65870"/>
            <a:ext cx="10515600" cy="4127157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ETC HE Report 2023/10: Development of a 2017 baseline to monitor noise under the zero pollution objectives. Methodological document (for publication in: </a:t>
            </a:r>
            <a:r>
              <a:rPr lang="en-GB" dirty="0">
                <a:hlinkClick r:id="rId2"/>
              </a:rPr>
              <a:t>https://www.eionet.europa.eu/etcs/etc-he/products/etc-he-products/etc-he-reports</a:t>
            </a:r>
            <a:r>
              <a:rPr lang="en-GB" dirty="0"/>
              <a:t>) </a:t>
            </a:r>
            <a:endParaRPr lang="en-GB" dirty="0">
              <a:hlinkClick r:id="rId3"/>
            </a:endParaRPr>
          </a:p>
          <a:p>
            <a:r>
              <a:rPr lang="en-GB" dirty="0">
                <a:hlinkClick r:id="rId3"/>
              </a:rPr>
              <a:t>ETC HE Report 2023/17: 3.2.5.2 Noise assessment: Methodology and scripts for the analysis of quiet areas in urban centres</a:t>
            </a:r>
            <a:endParaRPr lang="en-GB" dirty="0"/>
          </a:p>
          <a:p>
            <a:r>
              <a:rPr lang="en-GB" dirty="0">
                <a:hlinkClick r:id="rId4"/>
              </a:rPr>
              <a:t>ETC HE Report 2022/5: Projected health impacts from transportation noise – Exploring two scenarios for 2030</a:t>
            </a:r>
            <a:endParaRPr lang="en-GB" dirty="0"/>
          </a:p>
          <a:p>
            <a:r>
              <a:rPr lang="en-GB" dirty="0">
                <a:hlinkClick r:id="rId5"/>
              </a:rPr>
              <a:t>ETC/ATNI Report 4/2021: Potential quiet areas in END agglomerations. Population accessibility to quiet green urban areas using road and air traffic noise contour maps and Urban Atlas 2018</a:t>
            </a:r>
            <a:endParaRPr lang="en-GB" dirty="0"/>
          </a:p>
          <a:p>
            <a:r>
              <a:rPr lang="en-GB" dirty="0">
                <a:hlinkClick r:id="rId6"/>
              </a:rPr>
              <a:t>EEA report 22/2019: Environmental noise in Europe – 2020</a:t>
            </a:r>
            <a:endParaRPr lang="en-GB" dirty="0"/>
          </a:p>
          <a:p>
            <a:r>
              <a:rPr lang="en-GB" dirty="0">
                <a:hlinkClick r:id="rId7"/>
              </a:rPr>
              <a:t>EEA report 14/2016: Quiet areas in Europe. The environment unaffected by noise pollution</a:t>
            </a:r>
            <a:endParaRPr lang="en-GB" dirty="0"/>
          </a:p>
          <a:p>
            <a:r>
              <a:rPr lang="en-GB" dirty="0">
                <a:hlinkClick r:id="rId8"/>
              </a:rPr>
              <a:t>Viewer on combined health impacts from road traffic noise and air pollution in urban areas</a:t>
            </a:r>
            <a:endParaRPr lang="en-GB" dirty="0"/>
          </a:p>
          <a:p>
            <a:r>
              <a:rPr lang="en-GB" sz="2800" dirty="0">
                <a:hlinkClick r:id="rId9"/>
              </a:rPr>
              <a:t>Outlook to 2030 — Can the number of people affected by transport noise be cut by 30%?</a:t>
            </a:r>
            <a:r>
              <a:rPr lang="ca-ES" sz="2800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730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1"/>
          <p:cNvSpPr txBox="1"/>
          <p:nvPr/>
        </p:nvSpPr>
        <p:spPr>
          <a:xfrm>
            <a:off x="2088107" y="3930555"/>
            <a:ext cx="7820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Moltes gràcies per la vostra atenció</a:t>
            </a:r>
            <a:endParaRPr lang="ca-ES" sz="4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99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296302" y="1031667"/>
            <a:ext cx="10515600" cy="958708"/>
          </a:xfrm>
        </p:spPr>
        <p:txBody>
          <a:bodyPr/>
          <a:lstStyle/>
          <a:p>
            <a:r>
              <a:rPr lang="ca-ES" b="1" dirty="0" err="1"/>
              <a:t>Contexto</a:t>
            </a:r>
            <a:r>
              <a:rPr lang="ca-ES" b="1" dirty="0"/>
              <a:t> </a:t>
            </a:r>
            <a:r>
              <a:rPr lang="ca-ES" b="1" dirty="0" err="1"/>
              <a:t>europeo</a:t>
            </a:r>
            <a:endParaRPr lang="ca-ES" b="1" dirty="0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09388" y="2175250"/>
            <a:ext cx="5070573" cy="154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Directiva de </a:t>
            </a:r>
            <a:r>
              <a:rPr lang="ca-ES" altLang="ca-ES" sz="1600" b="1" dirty="0" err="1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Ruido</a:t>
            </a: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Ambiental 2002/49/EC </a:t>
            </a:r>
          </a:p>
          <a:p>
            <a:pPr marL="285750" indent="-285750">
              <a:lnSpc>
                <a:spcPct val="120000"/>
              </a:lnSpc>
              <a:buClr>
                <a:srgbClr val="3B2C5C"/>
              </a:buClr>
              <a:buFont typeface="Wingdings" panose="05000000000000000000" pitchFamily="2" charset="2"/>
              <a:buChar char="§"/>
            </a:pP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La Directiva y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desarrollos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asociados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71488" lvl="2" indent="-285750">
              <a:lnSpc>
                <a:spcPct val="120000"/>
              </a:lnSpc>
              <a:buClr>
                <a:srgbClr val="3B2C5C"/>
              </a:buClr>
              <a:buFont typeface="Wingdings" panose="05000000000000000000" pitchFamily="2" charset="2"/>
              <a:buChar char="§"/>
            </a:pPr>
            <a:r>
              <a:rPr lang="en-GB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Commission Directive (EU) 2015/996 of 19 May 2015</a:t>
            </a:r>
            <a:endParaRPr lang="ca-ES" altLang="ca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1488" lvl="1" indent="-285750">
              <a:lnSpc>
                <a:spcPct val="120000"/>
              </a:lnSpc>
              <a:buClr>
                <a:srgbClr val="3B2C5C"/>
              </a:buClr>
              <a:buFont typeface="Wingdings" panose="05000000000000000000" pitchFamily="2" charset="2"/>
              <a:buChar char="§"/>
            </a:pPr>
            <a:r>
              <a:rPr lang="en-GB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Commission Implementing Decision (EU) 2021/1967 of 11 November 2021</a:t>
            </a:r>
            <a:endParaRPr lang="ca-ES" altLang="ca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312D4AB7-6EE1-4E32-A1DA-71DC1576D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7579" y="2161505"/>
            <a:ext cx="6825124" cy="125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ca-ES" altLang="ca-ES" sz="1600" b="1" dirty="0" err="1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altLang="ca-ES" sz="1600" b="1" dirty="0" err="1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altLang="ca-ES" sz="1600" b="1" dirty="0" err="1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disponemos</a:t>
            </a: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ca-ES" altLang="ca-ES" sz="1600" b="1" dirty="0" err="1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ca-ES" altLang="ca-ES" sz="1600" b="1" dirty="0" err="1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entregan</a:t>
            </a: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los </a:t>
            </a:r>
            <a:r>
              <a:rPr lang="ca-ES" altLang="ca-ES" sz="1600" b="1" dirty="0" err="1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Estados</a:t>
            </a: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altLang="ca-ES" sz="1600" b="1" dirty="0" err="1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Miembros</a:t>
            </a:r>
            <a:endParaRPr lang="ca-ES" altLang="ca-ES" sz="1600" b="1" dirty="0">
              <a:solidFill>
                <a:srgbClr val="3B2C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rgbClr val="3B2C5C"/>
              </a:buClr>
              <a:buFont typeface="Wingdings" panose="05000000000000000000" pitchFamily="2" charset="2"/>
              <a:buChar char="§"/>
            </a:pP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Personas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expuestas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ruido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dentro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fuera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ciudades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20000"/>
              </a:lnSpc>
              <a:buClr>
                <a:srgbClr val="3B2C5C"/>
              </a:buClr>
              <a:buFont typeface="Wingdings" panose="05000000000000000000" pitchFamily="2" charset="2"/>
              <a:buChar char="§"/>
            </a:pP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Isófonas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grandes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ejes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viarios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ferroviarios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aeropuertos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y en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aglomeraciones</a:t>
            </a:r>
            <a:endParaRPr lang="ca-ES" altLang="ca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64F0ACF7-F39D-4CFA-B41F-4F30016E2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3" y="4207927"/>
            <a:ext cx="4526033" cy="125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a-ES" altLang="ca-ES" sz="1600" b="1" dirty="0" err="1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da </a:t>
            </a:r>
            <a:r>
              <a:rPr lang="ca-ES" altLang="ca-ES" sz="1600" b="1" dirty="0" err="1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respuesta</a:t>
            </a: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285750" indent="-285750">
              <a:lnSpc>
                <a:spcPct val="120000"/>
              </a:lnSpc>
              <a:buClr>
                <a:srgbClr val="3B2C5C"/>
              </a:buClr>
              <a:buFont typeface="Wingdings" panose="05000000000000000000" pitchFamily="2" charset="2"/>
              <a:buChar char="§"/>
            </a:pP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Cumplimiento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de la END 2002/49/EC</a:t>
            </a:r>
          </a:p>
          <a:p>
            <a:pPr marL="285750" indent="-285750">
              <a:lnSpc>
                <a:spcPct val="120000"/>
              </a:lnSpc>
              <a:buClr>
                <a:srgbClr val="3B2C5C"/>
              </a:buClr>
              <a:buFont typeface="Wingdings" panose="05000000000000000000" pitchFamily="2" charset="2"/>
              <a:buChar char="§"/>
            </a:pP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Green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Deal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- Zero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Pollution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(EC)</a:t>
            </a:r>
          </a:p>
          <a:p>
            <a:pPr marL="285750" indent="-285750">
              <a:lnSpc>
                <a:spcPct val="120000"/>
              </a:lnSpc>
              <a:buClr>
                <a:srgbClr val="3B2C5C"/>
              </a:buClr>
              <a:buFont typeface="Wingdings" panose="05000000000000000000" pitchFamily="2" charset="2"/>
              <a:buChar char="§"/>
            </a:pP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OMS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F232DEE1-96B2-4304-9EC7-FC4F6390A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7585" y="4202129"/>
            <a:ext cx="6158113" cy="154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ca-ES" altLang="ca-ES" sz="1600" b="1" dirty="0" err="1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ca-ES" altLang="ca-ES" sz="1600" b="1" dirty="0" err="1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hace</a:t>
            </a: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ca-ES" altLang="ca-ES" sz="1600" b="1" dirty="0" err="1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éstos</a:t>
            </a: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altLang="ca-ES" sz="1600" b="1" dirty="0" err="1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datos</a:t>
            </a: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a-ES" altLang="ca-ES" sz="1600" b="1" dirty="0" err="1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nivel</a:t>
            </a: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altLang="ca-ES" sz="1600" b="1" dirty="0" err="1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europeo</a:t>
            </a:r>
            <a:r>
              <a:rPr lang="ca-ES" altLang="ca-ES" sz="1600" b="1" dirty="0">
                <a:solidFill>
                  <a:srgbClr val="3B2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285750" indent="-285750">
              <a:lnSpc>
                <a:spcPct val="120000"/>
              </a:lnSpc>
              <a:buClr>
                <a:srgbClr val="3B2C5C"/>
              </a:buClr>
              <a:buFont typeface="Wingdings" panose="05000000000000000000" pitchFamily="2" charset="2"/>
              <a:buChar char="§"/>
            </a:pP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Análisis para el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evaluar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impacto y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tendencias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exposición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ruido</a:t>
            </a:r>
            <a:endParaRPr lang="ca-ES" altLang="ca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rgbClr val="3B2C5C"/>
              </a:buClr>
              <a:buFont typeface="Wingdings" panose="05000000000000000000" pitchFamily="2" charset="2"/>
              <a:buChar char="§"/>
            </a:pP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Análisis de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variabilidad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entre paises y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ciudades</a:t>
            </a:r>
            <a:endParaRPr lang="ca-ES" altLang="ca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rgbClr val="3B2C5C"/>
              </a:buClr>
              <a:buFont typeface="Wingdings" panose="05000000000000000000" pitchFamily="2" charset="2"/>
              <a:buChar char="§"/>
            </a:pP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Impacto en la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salud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Impactos</a:t>
            </a: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en el </a:t>
            </a:r>
            <a:r>
              <a:rPr lang="ca-ES" altLang="ca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territorio</a:t>
            </a:r>
            <a:endParaRPr lang="ca-ES" altLang="ca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rgbClr val="3B2C5C"/>
              </a:buClr>
              <a:buFont typeface="Wingdings" panose="05000000000000000000" pitchFamily="2" charset="2"/>
              <a:buChar char="§"/>
            </a:pPr>
            <a:r>
              <a:rPr lang="ca-ES" alt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altLang="ca-ES" sz="1600" i="1" dirty="0">
                <a:latin typeface="Calibri" panose="020F0502020204030204" pitchFamily="34" charset="0"/>
                <a:cs typeface="Calibri" panose="020F0502020204030204" pitchFamily="34" charset="0"/>
              </a:rPr>
              <a:t>Análisis de los planes de </a:t>
            </a:r>
            <a:r>
              <a:rPr lang="ca-ES" altLang="ca-E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acción</a:t>
            </a:r>
            <a:endParaRPr lang="ca-ES" altLang="ca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3CCE44FD-0046-44D4-BB1B-C65091EA7964}"/>
              </a:ext>
            </a:extLst>
          </p:cNvPr>
          <p:cNvCxnSpPr>
            <a:cxnSpLocks/>
          </p:cNvCxnSpPr>
          <p:nvPr/>
        </p:nvCxnSpPr>
        <p:spPr>
          <a:xfrm flipH="1" flipV="1">
            <a:off x="296302" y="3922891"/>
            <a:ext cx="11343534" cy="282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AB455B62-4271-49FC-A40A-CC4A8E1A1E5C}"/>
              </a:ext>
            </a:extLst>
          </p:cNvPr>
          <p:cNvCxnSpPr>
            <a:cxnSpLocks/>
          </p:cNvCxnSpPr>
          <p:nvPr/>
        </p:nvCxnSpPr>
        <p:spPr>
          <a:xfrm flipV="1">
            <a:off x="5366876" y="2276547"/>
            <a:ext cx="0" cy="35892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0BF158C0-47D0-4172-9CDC-3E65EB957DD4}"/>
              </a:ext>
            </a:extLst>
          </p:cNvPr>
          <p:cNvSpPr/>
          <p:nvPr/>
        </p:nvSpPr>
        <p:spPr>
          <a:xfrm>
            <a:off x="5265195" y="2961311"/>
            <a:ext cx="361055" cy="246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F95746E5-8598-4DDE-A959-CCC662815B17}"/>
              </a:ext>
            </a:extLst>
          </p:cNvPr>
          <p:cNvSpPr/>
          <p:nvPr/>
        </p:nvSpPr>
        <p:spPr>
          <a:xfrm rot="10800000">
            <a:off x="5193047" y="4699172"/>
            <a:ext cx="361055" cy="246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53740C14-CD7E-4D7E-9F41-72FE0E601190}"/>
              </a:ext>
            </a:extLst>
          </p:cNvPr>
          <p:cNvSpPr/>
          <p:nvPr/>
        </p:nvSpPr>
        <p:spPr>
          <a:xfrm rot="5400000">
            <a:off x="6963876" y="3799595"/>
            <a:ext cx="361055" cy="246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747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4DDC05D-168E-535E-2A7C-180293A1AFBD}"/>
              </a:ext>
            </a:extLst>
          </p:cNvPr>
          <p:cNvSpPr txBox="1"/>
          <p:nvPr/>
        </p:nvSpPr>
        <p:spPr>
          <a:xfrm>
            <a:off x="415635" y="1191490"/>
            <a:ext cx="108413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Análisis del </a:t>
            </a:r>
            <a:r>
              <a:rPr lang="en-GB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impacto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GB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ruido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Europa</a:t>
            </a:r>
          </a:p>
          <a:p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Mapas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estratégicos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ruido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de 3a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fase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(2017)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entregados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hasta 01/01/2021: población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expuesta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dentro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fuera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ciudades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Lden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≥ 55 dB y a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Lnight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≥ 50 dB y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mapas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isófonas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fuente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ruido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fuera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n-GB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dentro</a:t>
            </a:r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aglomeraciones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FD607A00-8FF0-298C-3BB0-624B3F3D6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78" t="34422" r="41068" b="24218"/>
          <a:stretch/>
        </p:blipFill>
        <p:spPr>
          <a:xfrm>
            <a:off x="4889849" y="2514132"/>
            <a:ext cx="6219799" cy="4183229"/>
          </a:xfrm>
          <a:prstGeom prst="rect">
            <a:avLst/>
          </a:prstGeom>
        </p:spPr>
      </p:pic>
      <p:pic>
        <p:nvPicPr>
          <p:cNvPr id="5" name="Imatge 3">
            <a:extLst>
              <a:ext uri="{FF2B5EF4-FFF2-40B4-BE49-F238E27FC236}">
                <a16:creationId xmlns:a16="http://schemas.microsoft.com/office/drawing/2014/main" id="{D7B91BD6-C421-E6DA-740D-A08E47A2CD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7" t="71156" r="89565" b="12925"/>
          <a:stretch/>
        </p:blipFill>
        <p:spPr>
          <a:xfrm>
            <a:off x="11109648" y="5290304"/>
            <a:ext cx="1082352" cy="140705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42E48BD-7E2D-B95B-95A9-ACB1B867E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05" y="2514133"/>
            <a:ext cx="5166355" cy="418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13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B868374-ADFE-9C7D-7D67-1372FA84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61" y="1198995"/>
            <a:ext cx="48577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CEB70D2A-193D-4BEA-8FF7-5A7ED14EB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198995"/>
            <a:ext cx="5357089" cy="316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ca-ES" altLang="ca-ES" sz="2400" b="1" dirty="0">
                <a:solidFill>
                  <a:srgbClr val="FF0000"/>
                </a:solidFill>
              </a:rPr>
              <a:t>Análisis de </a:t>
            </a:r>
            <a:r>
              <a:rPr lang="ca-ES" altLang="ca-ES" sz="2400" b="1" dirty="0" err="1">
                <a:solidFill>
                  <a:srgbClr val="FF0000"/>
                </a:solidFill>
              </a:rPr>
              <a:t>variabilidad</a:t>
            </a:r>
            <a:r>
              <a:rPr lang="ca-ES" altLang="ca-ES" sz="2400" b="1" dirty="0">
                <a:solidFill>
                  <a:srgbClr val="FF0000"/>
                </a:solidFill>
              </a:rPr>
              <a:t> entre </a:t>
            </a:r>
            <a:r>
              <a:rPr lang="ca-ES" altLang="ca-ES" sz="2400" b="1" dirty="0" err="1">
                <a:solidFill>
                  <a:srgbClr val="FF0000"/>
                </a:solidFill>
              </a:rPr>
              <a:t>países</a:t>
            </a:r>
            <a:r>
              <a:rPr lang="ca-ES" altLang="ca-ES" sz="2400" b="1" dirty="0">
                <a:solidFill>
                  <a:srgbClr val="FF0000"/>
                </a:solidFill>
              </a:rPr>
              <a:t> y </a:t>
            </a:r>
            <a:r>
              <a:rPr lang="ca-ES" altLang="ca-ES" sz="2400" b="1" dirty="0" err="1">
                <a:solidFill>
                  <a:srgbClr val="FF0000"/>
                </a:solidFill>
              </a:rPr>
              <a:t>ciudades</a:t>
            </a:r>
            <a:r>
              <a:rPr lang="ca-ES" altLang="ca-ES" sz="2400" b="1" dirty="0">
                <a:solidFill>
                  <a:srgbClr val="FF0000"/>
                </a:solidFill>
              </a:rPr>
              <a:t>, </a:t>
            </a:r>
            <a:r>
              <a:rPr lang="ca-ES" altLang="ca-ES" sz="2400" b="1" dirty="0" err="1">
                <a:solidFill>
                  <a:srgbClr val="FF0000"/>
                </a:solidFill>
              </a:rPr>
              <a:t>fuentes</a:t>
            </a:r>
            <a:r>
              <a:rPr lang="ca-ES" altLang="ca-ES" sz="2400" b="1" dirty="0">
                <a:solidFill>
                  <a:srgbClr val="FF0000"/>
                </a:solidFill>
              </a:rPr>
              <a:t> de </a:t>
            </a:r>
            <a:r>
              <a:rPr lang="ca-ES" altLang="ca-ES" sz="2400" b="1" dirty="0" err="1">
                <a:solidFill>
                  <a:srgbClr val="FF0000"/>
                </a:solidFill>
              </a:rPr>
              <a:t>ruido</a:t>
            </a:r>
            <a:r>
              <a:rPr lang="ca-ES" altLang="ca-ES" sz="2400" b="1" dirty="0">
                <a:solidFill>
                  <a:srgbClr val="FF0000"/>
                </a:solidFill>
              </a:rPr>
              <a:t> e indicadores</a:t>
            </a:r>
          </a:p>
          <a:p>
            <a:pPr>
              <a:lnSpc>
                <a:spcPct val="120000"/>
              </a:lnSpc>
            </a:pPr>
            <a:endParaRPr lang="ca-ES" altLang="ca-ES" sz="1600" b="1" dirty="0"/>
          </a:p>
          <a:p>
            <a:pPr>
              <a:lnSpc>
                <a:spcPct val="120000"/>
              </a:lnSpc>
            </a:pPr>
            <a:r>
              <a:rPr lang="ca-ES" altLang="ca-ES" sz="1600" b="1" dirty="0" err="1"/>
              <a:t>Porcentage</a:t>
            </a:r>
            <a:r>
              <a:rPr lang="ca-ES" altLang="ca-ES" sz="1600" b="1" dirty="0"/>
              <a:t> de </a:t>
            </a:r>
            <a:r>
              <a:rPr lang="ca-ES" altLang="ca-ES" sz="1600" b="1" dirty="0" err="1"/>
              <a:t>población</a:t>
            </a:r>
            <a:r>
              <a:rPr lang="ca-ES" altLang="ca-ES" sz="1600" b="1" dirty="0"/>
              <a:t> </a:t>
            </a:r>
            <a:r>
              <a:rPr lang="ca-ES" altLang="ca-ES" sz="1600" b="1" dirty="0" err="1"/>
              <a:t>expuesta</a:t>
            </a:r>
            <a:r>
              <a:rPr lang="ca-ES" altLang="ca-ES" sz="1600" b="1" dirty="0"/>
              <a:t> a </a:t>
            </a:r>
            <a:r>
              <a:rPr lang="ca-ES" altLang="ca-ES" sz="1600" b="1" dirty="0" err="1"/>
              <a:t>niveles</a:t>
            </a:r>
            <a:r>
              <a:rPr lang="ca-ES" altLang="ca-ES" sz="1600" b="1" dirty="0"/>
              <a:t> igual o superiores a 55 dB </a:t>
            </a:r>
            <a:r>
              <a:rPr lang="ca-ES" altLang="ca-ES" sz="1600" b="1" dirty="0" err="1"/>
              <a:t>Lden</a:t>
            </a:r>
            <a:r>
              <a:rPr lang="ca-ES" altLang="ca-ES" sz="1600" b="1" dirty="0"/>
              <a:t> por el </a:t>
            </a:r>
            <a:r>
              <a:rPr lang="ca-ES" altLang="ca-ES" sz="1600" b="1" dirty="0" err="1"/>
              <a:t>ruido</a:t>
            </a:r>
            <a:r>
              <a:rPr lang="ca-ES" altLang="ca-ES" sz="1600" b="1" dirty="0"/>
              <a:t> de </a:t>
            </a:r>
            <a:r>
              <a:rPr lang="ca-ES" altLang="ca-ES" sz="1600" b="1" dirty="0" err="1"/>
              <a:t>tráfico</a:t>
            </a:r>
            <a:r>
              <a:rPr lang="ca-ES" altLang="ca-ES" sz="1600" b="1" dirty="0"/>
              <a:t> </a:t>
            </a:r>
            <a:r>
              <a:rPr lang="ca-ES" altLang="ca-ES" sz="1600" b="1" dirty="0" err="1"/>
              <a:t>viario</a:t>
            </a:r>
            <a:r>
              <a:rPr lang="ca-ES" altLang="ca-ES" sz="1600" b="1" dirty="0"/>
              <a:t> </a:t>
            </a:r>
            <a:r>
              <a:rPr lang="ca-ES" altLang="ca-ES" sz="1600" b="1" dirty="0" err="1"/>
              <a:t>dentro</a:t>
            </a:r>
            <a:r>
              <a:rPr lang="ca-ES" altLang="ca-ES" sz="1600" b="1" dirty="0"/>
              <a:t> de aglomeracions </a:t>
            </a:r>
          </a:p>
          <a:p>
            <a:pPr>
              <a:lnSpc>
                <a:spcPct val="120000"/>
              </a:lnSpc>
            </a:pPr>
            <a:endParaRPr lang="ca-ES" altLang="ca-ES" sz="1600" dirty="0"/>
          </a:p>
          <a:p>
            <a:pPr>
              <a:lnSpc>
                <a:spcPct val="120000"/>
              </a:lnSpc>
            </a:pPr>
            <a:endParaRPr lang="ca-ES" altLang="ca-ES" sz="1600" dirty="0"/>
          </a:p>
        </p:txBody>
      </p:sp>
    </p:spTree>
    <p:extLst>
      <p:ext uri="{BB962C8B-B14F-4D97-AF65-F5344CB8AC3E}">
        <p14:creationId xmlns:p14="http://schemas.microsoft.com/office/powerpoint/2010/main" val="2460930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19544DF9-FC64-BEA7-1C04-5C54B3888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4178"/>
            <a:ext cx="7279159" cy="509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DFC6916D-CE71-24C2-CF5F-EA6A8B4CA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840" y="1764178"/>
            <a:ext cx="7279159" cy="509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73A91B1-1622-4BFA-D77E-EAF0235395FA}"/>
              </a:ext>
            </a:extLst>
          </p:cNvPr>
          <p:cNvSpPr txBox="1"/>
          <p:nvPr/>
        </p:nvSpPr>
        <p:spPr>
          <a:xfrm>
            <a:off x="92675" y="1025707"/>
            <a:ext cx="10991335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ca-ES" altLang="ca-E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Análisis de </a:t>
            </a:r>
            <a:r>
              <a:rPr lang="ca-ES" altLang="ca-E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variabilidad</a:t>
            </a:r>
            <a:r>
              <a:rPr lang="ca-ES" altLang="ca-E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entre </a:t>
            </a:r>
            <a:r>
              <a:rPr lang="ca-ES" altLang="ca-E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países</a:t>
            </a:r>
            <a:r>
              <a:rPr lang="ca-ES" altLang="ca-E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ca-ES" altLang="ca-E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ciudades</a:t>
            </a:r>
            <a:r>
              <a:rPr lang="ca-ES" altLang="ca-E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a-ES" altLang="ca-E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fuentes</a:t>
            </a:r>
            <a:r>
              <a:rPr lang="ca-ES" altLang="ca-E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ca-ES" altLang="ca-E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ruido</a:t>
            </a:r>
            <a:r>
              <a:rPr lang="ca-ES" altLang="ca-E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indicadores</a:t>
            </a:r>
          </a:p>
        </p:txBody>
      </p:sp>
    </p:spTree>
    <p:extLst>
      <p:ext uri="{BB962C8B-B14F-4D97-AF65-F5344CB8AC3E}">
        <p14:creationId xmlns:p14="http://schemas.microsoft.com/office/powerpoint/2010/main" val="328488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AD62CED9-5A9C-8B46-8FAF-F590579AA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3473"/>
            <a:ext cx="7394488" cy="518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4999518D-A162-01BE-BACA-3701C6277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12" y="1683473"/>
            <a:ext cx="7394488" cy="517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B485FA8-D566-A428-EC2D-D31C56A255C3}"/>
              </a:ext>
            </a:extLst>
          </p:cNvPr>
          <p:cNvSpPr txBox="1"/>
          <p:nvPr/>
        </p:nvSpPr>
        <p:spPr>
          <a:xfrm>
            <a:off x="92675" y="1025707"/>
            <a:ext cx="10991335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ca-ES" altLang="ca-E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Análisis de </a:t>
            </a:r>
            <a:r>
              <a:rPr lang="ca-ES" altLang="ca-E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variabilidad</a:t>
            </a:r>
            <a:r>
              <a:rPr lang="ca-ES" altLang="ca-E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entre </a:t>
            </a:r>
            <a:r>
              <a:rPr lang="ca-ES" altLang="ca-E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países</a:t>
            </a:r>
            <a:r>
              <a:rPr lang="ca-ES" altLang="ca-E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ca-ES" altLang="ca-E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ciudades</a:t>
            </a:r>
            <a:r>
              <a:rPr lang="ca-ES" altLang="ca-E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a-ES" altLang="ca-E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fuentes</a:t>
            </a:r>
            <a:r>
              <a:rPr lang="ca-ES" altLang="ca-E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ca-ES" altLang="ca-E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ruido</a:t>
            </a:r>
            <a:r>
              <a:rPr lang="ca-ES" altLang="ca-E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indicadores</a:t>
            </a:r>
          </a:p>
        </p:txBody>
      </p:sp>
    </p:spTree>
    <p:extLst>
      <p:ext uri="{BB962C8B-B14F-4D97-AF65-F5344CB8AC3E}">
        <p14:creationId xmlns:p14="http://schemas.microsoft.com/office/powerpoint/2010/main" val="135070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1742C7-2F09-34E2-FE33-A11BE66C5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40" y="1197639"/>
            <a:ext cx="10515600" cy="958708"/>
          </a:xfrm>
        </p:spPr>
        <p:txBody>
          <a:bodyPr/>
          <a:lstStyle/>
          <a:p>
            <a:r>
              <a:rPr lang="en-GB" dirty="0" err="1"/>
              <a:t>Impactos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salud</a:t>
            </a:r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569D1A7-5AAD-68E8-E5E3-29D504EAE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40" y="2245316"/>
            <a:ext cx="6719344" cy="3326075"/>
          </a:xfrm>
          <a:prstGeom prst="rect">
            <a:avLst/>
          </a:prstGeom>
        </p:spPr>
      </p:pic>
      <p:sp>
        <p:nvSpPr>
          <p:cNvPr id="6" name="QuadreDeText 6">
            <a:extLst>
              <a:ext uri="{FF2B5EF4-FFF2-40B4-BE49-F238E27FC236}">
                <a16:creationId xmlns:a16="http://schemas.microsoft.com/office/drawing/2014/main" id="{606BC66D-63C0-9BE2-8FF7-5A8FFA9ACDB8}"/>
              </a:ext>
            </a:extLst>
          </p:cNvPr>
          <p:cNvSpPr txBox="1"/>
          <p:nvPr/>
        </p:nvSpPr>
        <p:spPr>
          <a:xfrm>
            <a:off x="387640" y="5571391"/>
            <a:ext cx="368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/>
              <a:t>Source</a:t>
            </a:r>
            <a:r>
              <a:rPr lang="ca-ES" dirty="0"/>
              <a:t>: EEA Report No 22/2019</a:t>
            </a: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C3808D-F5D5-D5DB-2CF7-7E79574B6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351" y="1731582"/>
            <a:ext cx="4646345" cy="383980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1F24E3E-4F0A-2BB4-597D-5E25F94F17C2}"/>
              </a:ext>
            </a:extLst>
          </p:cNvPr>
          <p:cNvSpPr txBox="1"/>
          <p:nvPr/>
        </p:nvSpPr>
        <p:spPr>
          <a:xfrm>
            <a:off x="7327351" y="5598806"/>
            <a:ext cx="4749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https://www.eea.europa.eu/themes/human/noise/viewer-on-combined-health-impacts</a:t>
            </a:r>
          </a:p>
        </p:txBody>
      </p:sp>
    </p:spTree>
    <p:extLst>
      <p:ext uri="{BB962C8B-B14F-4D97-AF65-F5344CB8AC3E}">
        <p14:creationId xmlns:p14="http://schemas.microsoft.com/office/powerpoint/2010/main" val="3316479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1742C7-2F09-34E2-FE33-A11BE66C5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18" y="1132597"/>
            <a:ext cx="10515600" cy="958708"/>
          </a:xfrm>
        </p:spPr>
        <p:txBody>
          <a:bodyPr/>
          <a:lstStyle/>
          <a:p>
            <a:r>
              <a:rPr lang="en-GB" dirty="0" err="1"/>
              <a:t>Impactos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salud</a:t>
            </a:r>
            <a:endParaRPr lang="en-GB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505823A-68BD-C2BD-76EE-147A8E70C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5" y="2055816"/>
            <a:ext cx="5061720" cy="40468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25D860B-2751-6F8C-40D7-08FDADE74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642" y="2020328"/>
            <a:ext cx="5009771" cy="404683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1975A1-94E6-B70A-1DD7-DAF56D08A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211" y="2020328"/>
            <a:ext cx="5042789" cy="404683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7F91081-27DD-FCD1-2731-21E9C02DE398}"/>
              </a:ext>
            </a:extLst>
          </p:cNvPr>
          <p:cNvSpPr txBox="1"/>
          <p:nvPr/>
        </p:nvSpPr>
        <p:spPr>
          <a:xfrm>
            <a:off x="194220" y="6067168"/>
            <a:ext cx="40310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https://www.eea.europa.eu/themes/human/noise/viewer-on-combined-health-impacts</a:t>
            </a:r>
          </a:p>
        </p:txBody>
      </p:sp>
    </p:spTree>
    <p:extLst>
      <p:ext uri="{BB962C8B-B14F-4D97-AF65-F5344CB8AC3E}">
        <p14:creationId xmlns:p14="http://schemas.microsoft.com/office/powerpoint/2010/main" val="370874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EB39DE1-AB60-14AF-2FF4-46F9CB3C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1" y="948517"/>
            <a:ext cx="10515600" cy="1325563"/>
          </a:xfrm>
        </p:spPr>
        <p:txBody>
          <a:bodyPr/>
          <a:lstStyle/>
          <a:p>
            <a:r>
              <a:rPr lang="ca-ES" dirty="0" err="1"/>
              <a:t>Impactos</a:t>
            </a:r>
            <a:r>
              <a:rPr lang="ca-ES" dirty="0"/>
              <a:t> en el </a:t>
            </a:r>
            <a:r>
              <a:rPr lang="ca-ES" dirty="0" err="1"/>
              <a:t>territorio</a:t>
            </a:r>
            <a:endParaRPr lang="es-ES" dirty="0"/>
          </a:p>
        </p:txBody>
      </p:sp>
      <p:pic>
        <p:nvPicPr>
          <p:cNvPr id="4" name="Imagen 1626204150" descr="Imatge que conté mapa, text, Atles&#10;&#10;Descripció generada automàticament">
            <a:extLst>
              <a:ext uri="{FF2B5EF4-FFF2-40B4-BE49-F238E27FC236}">
                <a16:creationId xmlns:a16="http://schemas.microsoft.com/office/drawing/2014/main" id="{2FF42106-0C9A-CEC3-56C6-18104EC10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6" y="2020458"/>
            <a:ext cx="5166025" cy="410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CF136F06-7887-6C07-602E-DF6DBDA3C608}"/>
              </a:ext>
            </a:extLst>
          </p:cNvPr>
          <p:cNvSpPr txBox="1"/>
          <p:nvPr/>
        </p:nvSpPr>
        <p:spPr>
          <a:xfrm>
            <a:off x="9364073" y="6296133"/>
            <a:ext cx="2811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/>
              <a:t>Source</a:t>
            </a:r>
            <a:r>
              <a:rPr lang="ca-ES" dirty="0"/>
              <a:t>: EEA Report No 14/2016 </a:t>
            </a:r>
            <a:endParaRPr lang="es-E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F27B608-A18E-295F-8953-F1013839E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2" y="916344"/>
            <a:ext cx="5355043" cy="53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uadreDeText 6">
            <a:extLst>
              <a:ext uri="{FF2B5EF4-FFF2-40B4-BE49-F238E27FC236}">
                <a16:creationId xmlns:a16="http://schemas.microsoft.com/office/drawing/2014/main" id="{11FCAE0A-8EFA-20DC-CE33-4A183F897F89}"/>
              </a:ext>
            </a:extLst>
          </p:cNvPr>
          <p:cNvSpPr txBox="1"/>
          <p:nvPr/>
        </p:nvSpPr>
        <p:spPr>
          <a:xfrm>
            <a:off x="542796" y="6169721"/>
            <a:ext cx="368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/>
              <a:t>Source</a:t>
            </a:r>
            <a:r>
              <a:rPr lang="ca-ES" dirty="0"/>
              <a:t>: ETC/HE Report No 2023/17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28370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l'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1654</Words>
  <Application>Microsoft Office PowerPoint</Application>
  <PresentationFormat>Panorámica</PresentationFormat>
  <Paragraphs>141</Paragraphs>
  <Slides>16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Open Sans</vt:lpstr>
      <vt:lpstr>Roboto</vt:lpstr>
      <vt:lpstr>Wingdings</vt:lpstr>
      <vt:lpstr>Tema de l'Office</vt:lpstr>
      <vt:lpstr>Presentación de PowerPoint</vt:lpstr>
      <vt:lpstr>Contexto europeo</vt:lpstr>
      <vt:lpstr>Presentación de PowerPoint</vt:lpstr>
      <vt:lpstr>Presentación de PowerPoint</vt:lpstr>
      <vt:lpstr>Presentación de PowerPoint</vt:lpstr>
      <vt:lpstr>Presentación de PowerPoint</vt:lpstr>
      <vt:lpstr>Impactos en la salud</vt:lpstr>
      <vt:lpstr>Impactos en la salud</vt:lpstr>
      <vt:lpstr>Impactos en el territorio</vt:lpstr>
      <vt:lpstr>Presentación de PowerPoint</vt:lpstr>
      <vt:lpstr>Tendencias en la exposición al ruido (2007 – 2017)</vt:lpstr>
      <vt:lpstr>Escenarios en la exposición al ruido 2017 - 2030</vt:lpstr>
      <vt:lpstr>Presentación de PowerPoint</vt:lpstr>
      <vt:lpstr>A la espera de procesar los datos de los mapas estratégicos de 2022…</vt:lpstr>
      <vt:lpstr>Algunas referencias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Rios P   Elizabeth  SERVEI A PERSONES AMB DISCAPACITAT</dc:creator>
  <cp:lastModifiedBy>Nuria Blanes Guardia</cp:lastModifiedBy>
  <cp:revision>8</cp:revision>
  <dcterms:created xsi:type="dcterms:W3CDTF">2021-02-10T09:08:33Z</dcterms:created>
  <dcterms:modified xsi:type="dcterms:W3CDTF">2024-04-23T16:29:29Z</dcterms:modified>
</cp:coreProperties>
</file>